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1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332" r:id="rId3"/>
    <p:sldId id="464" r:id="rId4"/>
    <p:sldId id="465" r:id="rId5"/>
    <p:sldId id="466" r:id="rId6"/>
    <p:sldId id="467" r:id="rId7"/>
    <p:sldId id="468" r:id="rId8"/>
    <p:sldId id="469" r:id="rId9"/>
    <p:sldId id="470" r:id="rId10"/>
    <p:sldId id="471" r:id="rId11"/>
    <p:sldId id="472" r:id="rId12"/>
    <p:sldId id="473" r:id="rId13"/>
    <p:sldId id="495" r:id="rId14"/>
    <p:sldId id="474" r:id="rId15"/>
    <p:sldId id="475" r:id="rId16"/>
    <p:sldId id="476" r:id="rId17"/>
    <p:sldId id="477" r:id="rId18"/>
    <p:sldId id="478" r:id="rId19"/>
    <p:sldId id="479" r:id="rId20"/>
    <p:sldId id="480" r:id="rId21"/>
    <p:sldId id="481" r:id="rId22"/>
    <p:sldId id="482" r:id="rId23"/>
    <p:sldId id="483" r:id="rId24"/>
    <p:sldId id="496" r:id="rId25"/>
    <p:sldId id="484" r:id="rId26"/>
    <p:sldId id="485" r:id="rId27"/>
    <p:sldId id="486" r:id="rId28"/>
    <p:sldId id="487" r:id="rId29"/>
    <p:sldId id="488" r:id="rId30"/>
    <p:sldId id="489" r:id="rId31"/>
    <p:sldId id="497" r:id="rId32"/>
    <p:sldId id="490" r:id="rId33"/>
    <p:sldId id="491" r:id="rId34"/>
    <p:sldId id="492" r:id="rId35"/>
    <p:sldId id="493" r:id="rId36"/>
    <p:sldId id="494" r:id="rId37"/>
    <p:sldId id="462" r:id="rId3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1"/>
    <a:srgbClr val="00504A"/>
    <a:srgbClr val="00544E"/>
    <a:srgbClr val="00766E"/>
    <a:srgbClr val="FF0000"/>
    <a:srgbClr val="006C64"/>
    <a:srgbClr val="D60093"/>
    <a:srgbClr val="558ED5"/>
    <a:srgbClr val="7793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69976" autoAdjust="0"/>
  </p:normalViewPr>
  <p:slideViewPr>
    <p:cSldViewPr snapToGrid="0">
      <p:cViewPr varScale="1">
        <p:scale>
          <a:sx n="77" d="100"/>
          <a:sy n="77" d="100"/>
        </p:scale>
        <p:origin x="2400" y="90"/>
      </p:cViewPr>
      <p:guideLst>
        <p:guide orient="horz" pos="2160"/>
        <p:guide pos="2880"/>
      </p:guideLst>
    </p:cSldViewPr>
  </p:slideViewPr>
  <p:notesTextViewPr>
    <p:cViewPr>
      <p:scale>
        <a:sx n="1" d="1"/>
        <a:sy n="1" d="1"/>
      </p:scale>
      <p:origin x="0" y="0"/>
    </p:cViewPr>
  </p:notesTextViewPr>
  <p:sorterViewPr>
    <p:cViewPr varScale="1">
      <p:scale>
        <a:sx n="1" d="1"/>
        <a:sy n="1" d="1"/>
      </p:scale>
      <p:origin x="0" y="-9414"/>
    </p:cViewPr>
  </p:sorterViewPr>
  <p:notesViewPr>
    <p:cSldViewPr snapToGrid="0">
      <p:cViewPr varScale="1">
        <p:scale>
          <a:sx n="83" d="100"/>
          <a:sy n="83" d="100"/>
        </p:scale>
        <p:origin x="3114"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customXml" Target="../customXml/item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ustomXml" Target="../customXml/item3.xml"/><Relationship Id="rId20" Type="http://schemas.openxmlformats.org/officeDocument/2006/relationships/slide" Target="slides/slide18.xml"/><Relationship Id="rId4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anose="020B0604020202020204" pitchFamily="34" charset="0"/>
              </a:defRPr>
            </a:lvl1pPr>
          </a:lstStyle>
          <a:p>
            <a:fld id="{BA6C2C15-A986-48C8-98D4-89364218CFC3}" type="datetimeFigureOut">
              <a:rPr lang="en-US" smtClean="0"/>
              <a:pPr/>
              <a:t>4/9/2025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anose="020B0604020202020204" pitchFamily="34" charset="0"/>
              </a:defRPr>
            </a:lvl1pPr>
          </a:lstStyle>
          <a:p>
            <a:fld id="{0E1B1AF0-C06B-43A4-9DD2-9C62DF9A7FCA}" type="slidenum">
              <a:rPr lang="en-US" smtClean="0"/>
              <a:pPr/>
              <a:t>‹#›</a:t>
            </a:fld>
            <a:endParaRPr lang="en-US" dirty="0"/>
          </a:p>
        </p:txBody>
      </p:sp>
    </p:spTree>
    <p:extLst>
      <p:ext uri="{BB962C8B-B14F-4D97-AF65-F5344CB8AC3E}">
        <p14:creationId xmlns:p14="http://schemas.microsoft.com/office/powerpoint/2010/main" val="790829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cf.fhwa.dot.gov/exit.cfm?link=http://www.marylandroads.com/Safety/oots/trafficsignalsandlaws/workzone_pdf/09SummaryofWorkZoneManagementStrategies.pdf"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wwwcf.fhwa.dot.gov/exit.cfm?link=http://www.marylandroads.com/Safety/oots/trafficsignalsandlaws/workzone_pdf/11PIOforTMPRev1.pdf"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ops.fhwa.dot.gov/wz/resources/publications/trans_mgmt_plans/index.htm"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14A7722B-0BDD-4583-93C9-E44B8B967AC8}" type="slidenum">
              <a:rPr lang="en-US"/>
              <a:pPr>
                <a:defRPr/>
              </a:pPr>
              <a:t>1</a:t>
            </a:fld>
            <a:endParaRPr lang="en-US" dirty="0"/>
          </a:p>
        </p:txBody>
      </p:sp>
      <p:sp>
        <p:nvSpPr>
          <p:cNvPr id="154627" name="Rectangle 2"/>
          <p:cNvSpPr>
            <a:spLocks noGrp="1" noRot="1" noChangeAspect="1" noChangeArrowheads="1" noTextEdit="1"/>
          </p:cNvSpPr>
          <p:nvPr>
            <p:ph type="sldImg"/>
          </p:nvPr>
        </p:nvSpPr>
        <p:spPr bwMode="auto">
          <a:xfrm>
            <a:off x="1108075" y="654050"/>
            <a:ext cx="4646613" cy="3484563"/>
          </a:xfrm>
          <a:noFill/>
          <a:ln>
            <a:solidFill>
              <a:srgbClr val="000000"/>
            </a:solidFill>
            <a:miter lim="800000"/>
            <a:headEnd/>
            <a:tailEnd/>
          </a:ln>
        </p:spPr>
      </p:sp>
      <p:sp>
        <p:nvSpPr>
          <p:cNvPr id="154628" name="Rectangle 3"/>
          <p:cNvSpPr>
            <a:spLocks noGrp="1" noChangeArrowheads="1"/>
          </p:cNvSpPr>
          <p:nvPr>
            <p:ph type="body" idx="1"/>
          </p:nvPr>
        </p:nvSpPr>
        <p:spPr bwMode="auto">
          <a:xfrm>
            <a:off x="609600" y="4356100"/>
            <a:ext cx="5638800" cy="4138613"/>
          </a:xfrm>
          <a:noFill/>
        </p:spPr>
        <p:txBody>
          <a:bodyPr wrap="square" numCol="1" anchor="t" anchorCtr="0" compatLnSpc="1">
            <a:prstTxWarp prst="textNoShape">
              <a:avLst/>
            </a:prstTxWarp>
          </a:bodyPr>
          <a:lstStyle/>
          <a:p>
            <a:pPr eaLnBrk="1" hangingPunct="1"/>
            <a:r>
              <a:rPr lang="en-US" sz="1800" b="1" dirty="0"/>
              <a:t>Key Message:</a:t>
            </a:r>
            <a:r>
              <a:rPr lang="en-US" sz="1800" b="1" baseline="0" dirty="0"/>
              <a:t> </a:t>
            </a:r>
            <a:r>
              <a:rPr lang="en-US" sz="1800" b="0" baseline="0" dirty="0"/>
              <a:t>Title slide to introduce module 3.</a:t>
            </a:r>
          </a:p>
          <a:p>
            <a:pPr eaLnBrk="1" hangingPunct="1"/>
            <a:r>
              <a:rPr lang="en-US" sz="1800" b="1" dirty="0"/>
              <a:t>Background Information: </a:t>
            </a:r>
            <a:r>
              <a:rPr lang="en-US" sz="1800" b="0" dirty="0"/>
              <a:t>In module 2, the Work Zone Safety and Mobility Rule brought forth the concept of a Transportation Management Plan(TMP). This </a:t>
            </a:r>
            <a:r>
              <a:rPr lang="en-US" sz="1800" dirty="0"/>
              <a:t>module will provide more detail of the basics of a Transportation Management Plan (TMP)—the what, why, when, and who of TMP development. Examples from various States are used to illustrate a particular concept, but are not the only way the concepts can be implemented.</a:t>
            </a:r>
            <a:endParaRPr lang="en-US" sz="1800" b="1" dirty="0"/>
          </a:p>
          <a:p>
            <a:r>
              <a:rPr lang="en-US" sz="1800" b="1" dirty="0"/>
              <a:t>Interactions: </a:t>
            </a:r>
            <a:r>
              <a:rPr lang="en-US" sz="1800" b="0" dirty="0"/>
              <a:t>None</a:t>
            </a:r>
            <a:endParaRPr lang="en-US" sz="1800" dirty="0"/>
          </a:p>
          <a:p>
            <a:pPr eaLnBrk="1" hangingPunct="1"/>
            <a:r>
              <a:rPr lang="en-US" sz="1800" b="1" dirty="0"/>
              <a:t>Notes: </a:t>
            </a:r>
            <a:r>
              <a:rPr lang="en-US" sz="1800" dirty="0"/>
              <a:t>None</a:t>
            </a:r>
          </a:p>
          <a:p>
            <a:pPr eaLnBrk="1" hangingPunct="1"/>
            <a:endParaRPr lang="en-US" sz="1800" dirty="0"/>
          </a:p>
        </p:txBody>
      </p:sp>
    </p:spTree>
    <p:extLst>
      <p:ext uri="{BB962C8B-B14F-4D97-AF65-F5344CB8AC3E}">
        <p14:creationId xmlns:p14="http://schemas.microsoft.com/office/powerpoint/2010/main" val="2740127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eaLnBrk="1" hangingPunct="1"/>
            <a:r>
              <a:rPr lang="en-US" b="1" dirty="0"/>
              <a:t>Key Message</a:t>
            </a:r>
            <a:r>
              <a:rPr lang="en-US" b="0" dirty="0"/>
              <a:t>:</a:t>
            </a:r>
            <a:r>
              <a:rPr lang="en-US" b="0" baseline="0" dirty="0"/>
              <a:t> The State has a significant role in defining “significant projects”</a:t>
            </a:r>
          </a:p>
          <a:p>
            <a:pPr defTabSz="967790">
              <a:defRPr/>
            </a:pPr>
            <a:r>
              <a:rPr lang="en-US" b="1" dirty="0"/>
              <a:t>Background Information</a:t>
            </a:r>
            <a:r>
              <a:rPr lang="en-US" dirty="0"/>
              <a:t>: </a:t>
            </a:r>
          </a:p>
          <a:p>
            <a:pPr marL="176312" indent="-176312" defTabSz="967790">
              <a:buFont typeface="Arial" panose="020B0604020202020204" pitchFamily="34" charset="0"/>
              <a:buChar char="•"/>
              <a:defRPr/>
            </a:pPr>
            <a:r>
              <a:rPr lang="en-US" dirty="0"/>
              <a:t>As we discussed, significant projects are defined as those with the potential for higher levels of disruption.</a:t>
            </a:r>
          </a:p>
          <a:p>
            <a:pPr marL="176312" indent="-176312" defTabSz="967790">
              <a:buFont typeface="Arial" panose="020B0604020202020204" pitchFamily="34" charset="0"/>
              <a:buChar char="•"/>
              <a:defRPr/>
            </a:pPr>
            <a:r>
              <a:rPr lang="en-US" altLang="en-US" dirty="0">
                <a:cs typeface="Times New Roman" pitchFamily="18" charset="0"/>
              </a:rPr>
              <a:t>The identification of significant projects early in the project delivery process will support effective allocation of resources later in the project development and execution process.</a:t>
            </a:r>
          </a:p>
          <a:p>
            <a:pPr marL="176312" indent="-176312" defTabSz="967790">
              <a:buFont typeface="Arial" panose="020B0604020202020204" pitchFamily="34" charset="0"/>
              <a:buChar char="•"/>
              <a:defRPr/>
            </a:pPr>
            <a:r>
              <a:rPr lang="en-US" altLang="en-US" dirty="0">
                <a:cs typeface="Times New Roman" pitchFamily="18" charset="0"/>
              </a:rPr>
              <a:t>The Rule offers some flexibility in allowing the state transportation agency to identify significant projects. So </a:t>
            </a:r>
            <a:r>
              <a:rPr lang="en-US" altLang="en-US" baseline="0" dirty="0">
                <a:cs typeface="Times New Roman" pitchFamily="18" charset="0"/>
              </a:rPr>
              <a:t>how does the State determine this? There are a number of ways, including not only the expected impacts of a single work zone or project, but also the presence of several projects in one area that together may cause widespread disruptions to travel patterns and traffic flow.</a:t>
            </a:r>
          </a:p>
          <a:p>
            <a:pPr defTabSz="1012915">
              <a:defRPr/>
            </a:pPr>
            <a:r>
              <a:rPr lang="en-US" b="1" dirty="0"/>
              <a:t>Interaction: </a:t>
            </a:r>
            <a:r>
              <a:rPr lang="en-US" dirty="0"/>
              <a:t>Ask “Who determines what is a significant project?”</a:t>
            </a:r>
          </a:p>
          <a:p>
            <a:pPr defTabSz="1012915">
              <a:defRPr/>
            </a:pPr>
            <a:r>
              <a:rPr lang="en-US" b="1" dirty="0"/>
              <a:t>Notes: </a:t>
            </a:r>
            <a:r>
              <a:rPr lang="en-US" b="0" dirty="0"/>
              <a:t>Provided for instructor reference:</a:t>
            </a:r>
            <a:endParaRPr lang="en-US" dirty="0"/>
          </a:p>
          <a:p>
            <a:pPr eaLnBrk="1" hangingPunct="1"/>
            <a:r>
              <a:rPr lang="en-US" altLang="en-US" b="0" i="1" dirty="0">
                <a:cs typeface="Times New Roman" pitchFamily="18" charset="0"/>
              </a:rPr>
              <a:t>§ 630.1010  Significant projects.</a:t>
            </a:r>
          </a:p>
          <a:p>
            <a:pPr marL="725842" lvl="1" indent="-241947">
              <a:buFont typeface="+mj-lt"/>
              <a:buAutoNum type="alphaLcParenR"/>
            </a:pPr>
            <a:r>
              <a:rPr lang="en-US" altLang="en-US" dirty="0">
                <a:cs typeface="Times New Roman" pitchFamily="18" charset="0"/>
              </a:rPr>
              <a:t>A significant project is one that, alone or in combination with other concurrent projects nearby is anticipated to cause sustained work zone impacts (as defined in § 630.1004) that are greater than what is considered tolerable based on State policy and/or engineering judgment. Furthermore, </a:t>
            </a:r>
            <a:r>
              <a:rPr lang="en-US" altLang="en-US" dirty="0"/>
              <a:t>all Interstate system projects within the boundaries of a designated Transportation Management Area (TMA) that occupy a location for more than three days with either intermittent or continuous lane closures are to be considered as significant projects.</a:t>
            </a:r>
          </a:p>
          <a:p>
            <a:pPr marL="725842" lvl="1" indent="-241947">
              <a:buFont typeface="+mj-lt"/>
              <a:buAutoNum type="alphaLcParenR"/>
            </a:pPr>
            <a:r>
              <a:rPr lang="en-US" altLang="en-US" dirty="0">
                <a:cs typeface="Times New Roman" pitchFamily="18" charset="0"/>
              </a:rPr>
              <a:t>The applicability of the provisions in §§ 630.1012(b)(2) and 630.1012(b)(3) is dependent upon whether a project is determined to be significant.  The State shall identify upcoming projects that are expected to be significant.  </a:t>
            </a:r>
            <a:r>
              <a:rPr lang="en-US" altLang="en-US" b="1" dirty="0">
                <a:cs typeface="Times New Roman" pitchFamily="18" charset="0"/>
              </a:rPr>
              <a:t>This identification of significant projects should be done as early as possible in the project delivery and development process, and in cooperation with the FHWA.</a:t>
            </a:r>
            <a:r>
              <a:rPr lang="en-US" altLang="en-US" dirty="0">
                <a:cs typeface="Times New Roman" pitchFamily="18" charset="0"/>
              </a:rPr>
              <a:t>  The State’s work zone policy provisions, the project’s characteristics, and the magnitude and extent of the anticipated work zone impacts should be considered when determining if a project is significant or not. </a:t>
            </a:r>
          </a:p>
          <a:p>
            <a:pPr marL="725842" lvl="1" indent="-241947">
              <a:spcBef>
                <a:spcPct val="0"/>
              </a:spcBef>
              <a:buFont typeface="+mj-lt"/>
              <a:buAutoNum type="alphaLcParenR"/>
            </a:pPr>
            <a:r>
              <a:rPr lang="en-US" altLang="en-US" dirty="0"/>
              <a:t>All Interstate system projects within the boundaries of a designated Transportation Management Area (TMA) that occupy a location for more than three days with either intermittent or continuous lane closures shall be considered as significant projects.</a:t>
            </a:r>
          </a:p>
          <a:p>
            <a:pPr marL="725842" lvl="1" indent="-241947">
              <a:spcBef>
                <a:spcPct val="0"/>
              </a:spcBef>
              <a:buFont typeface="+mj-lt"/>
              <a:buAutoNum type="alphaLcParenR"/>
            </a:pPr>
            <a:r>
              <a:rPr lang="en-US" altLang="en-US" dirty="0"/>
              <a:t>For an Interstate system project or categories of Interstate system projects that are classified as significant through the application of the provisions in § 630.1010(c), but in the judgment of the State they do not cause sustained work zone impacts, the State may request from the FHWA, an exception to §§ 630.1012(b)(2) and 630.1012(b)(3). </a:t>
            </a:r>
          </a:p>
          <a:p>
            <a:pPr marL="725842" lvl="1" indent="-241947">
              <a:buFont typeface="+mj-lt"/>
              <a:buAutoNum type="alphaLcParenR"/>
            </a:pPr>
            <a:endParaRPr lang="en-US" altLang="en-US" dirty="0">
              <a:cs typeface="Times New Roman" pitchFamily="18" charset="0"/>
            </a:endParaRPr>
          </a:p>
        </p:txBody>
      </p:sp>
    </p:spTree>
    <p:extLst>
      <p:ext uri="{BB962C8B-B14F-4D97-AF65-F5344CB8AC3E}">
        <p14:creationId xmlns:p14="http://schemas.microsoft.com/office/powerpoint/2010/main" val="1937329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States</a:t>
            </a:r>
            <a:r>
              <a:rPr lang="en-US" b="1" baseline="0" dirty="0"/>
              <a:t> </a:t>
            </a:r>
            <a:r>
              <a:rPr lang="en-US" b="0" baseline="0" dirty="0"/>
              <a:t>may identify “significant projects” differently</a:t>
            </a:r>
          </a:p>
          <a:p>
            <a:pPr defTabSz="967790">
              <a:defRPr/>
            </a:pPr>
            <a:r>
              <a:rPr lang="en-US" b="1" dirty="0"/>
              <a:t>Background Information</a:t>
            </a:r>
            <a:r>
              <a:rPr lang="en-US" dirty="0"/>
              <a:t>: </a:t>
            </a:r>
          </a:p>
          <a:p>
            <a:pPr defTabSz="967790">
              <a:defRPr/>
            </a:pPr>
            <a:r>
              <a:rPr lang="en-US" dirty="0"/>
              <a:t>Here is how Kentucky defines a significant project:</a:t>
            </a:r>
            <a:endParaRPr lang="en-US" altLang="en-US" dirty="0"/>
          </a:p>
          <a:p>
            <a:pPr marL="176312" indent="-176312">
              <a:buFont typeface="Arial" panose="020B0604020202020204" pitchFamily="34" charset="0"/>
              <a:buChar char="•"/>
            </a:pPr>
            <a:r>
              <a:rPr lang="en-US" dirty="0"/>
              <a:t>Projects let by the Cabinet shall be referred to as either “Significant” or “Other”. </a:t>
            </a:r>
          </a:p>
          <a:p>
            <a:pPr marL="176312" indent="-176312">
              <a:buFont typeface="Arial" panose="020B0604020202020204" pitchFamily="34" charset="0"/>
              <a:buChar char="•"/>
            </a:pPr>
            <a:r>
              <a:rPr lang="en-US" dirty="0"/>
              <a:t>Significant Projects shall be: </a:t>
            </a:r>
          </a:p>
          <a:p>
            <a:pPr marL="646480" lvl="1" indent="-176312">
              <a:buFont typeface="Arial" panose="020B0604020202020204" pitchFamily="34" charset="0"/>
              <a:buChar char="•"/>
            </a:pPr>
            <a:r>
              <a:rPr lang="en-US" dirty="0"/>
              <a:t>Any Interstate System project that is anticipated to occupy a location for more than 3 days </a:t>
            </a:r>
          </a:p>
          <a:p>
            <a:pPr marL="646480" lvl="1" indent="-176312">
              <a:buFont typeface="Arial" panose="020B0604020202020204" pitchFamily="34" charset="0"/>
              <a:buChar char="•"/>
            </a:pPr>
            <a:r>
              <a:rPr lang="en-US" dirty="0"/>
              <a:t>Any project on any multilane roadway that is anticipated to occupy a location for more than 3 days where the existing directional DHV is over 1000 vehicles per hour, per lane, that would close a lane during the peak hours </a:t>
            </a:r>
          </a:p>
          <a:p>
            <a:pPr marL="646480" lvl="1" indent="-176312">
              <a:buFont typeface="Arial" panose="020B0604020202020204" pitchFamily="34" charset="0"/>
              <a:buChar char="•"/>
            </a:pPr>
            <a:r>
              <a:rPr lang="en-US" dirty="0"/>
              <a:t>Any project on a 2 lane roadway that is anticipated to occupy a location for more than 3 days where the existing DHV (both directions) is over 1000 vehicles per hour that would close a lane during the peak hours </a:t>
            </a:r>
          </a:p>
          <a:p>
            <a:pPr marL="646480" lvl="1" indent="-176312">
              <a:buFont typeface="Arial" panose="020B0604020202020204" pitchFamily="34" charset="0"/>
              <a:buChar char="•"/>
            </a:pPr>
            <a:r>
              <a:rPr lang="en-US" dirty="0"/>
              <a:t>Any project on the Interstate or National Highway System that would involve a detour </a:t>
            </a:r>
          </a:p>
          <a:p>
            <a:pPr marL="176312" indent="-176312">
              <a:buFont typeface="Arial" panose="020B0604020202020204" pitchFamily="34" charset="0"/>
              <a:buChar char="•"/>
            </a:pPr>
            <a:r>
              <a:rPr lang="en-US" dirty="0"/>
              <a:t>All projects not meeting the aforementioned requirements shall be referred to as Other Projects.</a:t>
            </a:r>
            <a:endParaRPr lang="en-US" altLang="en-US" dirty="0">
              <a:cs typeface="Times New Roman" pitchFamily="18" charset="0"/>
            </a:endParaRPr>
          </a:p>
          <a:p>
            <a:pPr defTabSz="1012915">
              <a:defRPr/>
            </a:pPr>
            <a:r>
              <a:rPr lang="en-US" b="1" dirty="0"/>
              <a:t>Interaction: </a:t>
            </a:r>
            <a:r>
              <a:rPr lang="en-US" b="0" dirty="0"/>
              <a:t>TBD</a:t>
            </a:r>
          </a:p>
          <a:p>
            <a:pPr defTabSz="1012915">
              <a:defRPr/>
            </a:pPr>
            <a:r>
              <a:rPr lang="en-US" b="1" dirty="0"/>
              <a:t>Notes: </a:t>
            </a:r>
            <a:r>
              <a:rPr lang="en-US" b="0" dirty="0"/>
              <a:t>TBD</a:t>
            </a:r>
          </a:p>
          <a:p>
            <a:pPr eaLnBrk="1" hangingPunct="1"/>
            <a:endParaRPr lang="en-US" altLang="en-US" dirty="0"/>
          </a:p>
          <a:p>
            <a:pPr marL="725842" lvl="1" indent="-241947">
              <a:buFont typeface="+mj-lt"/>
              <a:buAutoNum type="alphaLcParenR"/>
            </a:pPr>
            <a:endParaRPr lang="en-US" altLang="en-US" dirty="0">
              <a:cs typeface="Times New Roman" pitchFamily="18" charset="0"/>
            </a:endParaRPr>
          </a:p>
          <a:p>
            <a:endParaRPr lang="en-US" dirty="0"/>
          </a:p>
        </p:txBody>
      </p:sp>
    </p:spTree>
    <p:extLst>
      <p:ext uri="{BB962C8B-B14F-4D97-AF65-F5344CB8AC3E}">
        <p14:creationId xmlns:p14="http://schemas.microsoft.com/office/powerpoint/2010/main" val="3595595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States</a:t>
            </a:r>
            <a:r>
              <a:rPr lang="en-US" b="1" baseline="0" dirty="0"/>
              <a:t> </a:t>
            </a:r>
            <a:r>
              <a:rPr lang="en-US" b="0" baseline="0" dirty="0"/>
              <a:t>define “significant projects” differently</a:t>
            </a:r>
          </a:p>
          <a:p>
            <a:pPr defTabSz="967790">
              <a:defRPr/>
            </a:pPr>
            <a:r>
              <a:rPr lang="en-US" b="1" dirty="0"/>
              <a:t>Background Information</a:t>
            </a:r>
            <a:r>
              <a:rPr lang="en-US" dirty="0"/>
              <a:t>: Illinois has very rural areas with high volume interstates and other roadways</a:t>
            </a:r>
            <a:r>
              <a:rPr lang="en-US" baseline="0" dirty="0"/>
              <a:t> with low volume. It also has the urban area of Chicago where all roadways are considered significant. Significant projects are defined because an impact analysis would be required for those projects.</a:t>
            </a:r>
            <a:endParaRPr lang="en-US" dirty="0"/>
          </a:p>
          <a:p>
            <a:pPr defTabSz="967790">
              <a:defRPr/>
            </a:pPr>
            <a:r>
              <a:rPr lang="en-US" dirty="0"/>
              <a:t>Here is how Illinois defines a significant project:</a:t>
            </a:r>
            <a:endParaRPr lang="en-US" altLang="en-US" dirty="0"/>
          </a:p>
          <a:p>
            <a:pPr marL="176312" indent="-176312">
              <a:buFont typeface="Arial" panose="020B0604020202020204" pitchFamily="34" charset="0"/>
              <a:buChar char="•"/>
            </a:pPr>
            <a:r>
              <a:rPr lang="en-US" dirty="0"/>
              <a:t>Significant Project – Long Term. Roadway segments identified on the Significant Route Location Maps involving work greater than 3 days duration are considered Significant Projects – Long Term. A Significant Project – Long Term requires an Impact Analysis be performed and requires a TMP. </a:t>
            </a:r>
          </a:p>
          <a:p>
            <a:pPr marL="176312" indent="-176312">
              <a:buFont typeface="Arial" panose="020B0604020202020204" pitchFamily="34" charset="0"/>
              <a:buChar char="•"/>
            </a:pPr>
            <a:r>
              <a:rPr lang="en-US" dirty="0"/>
              <a:t>Significant Project – Short Term. (Operations, Permit, Utility, and other short-term work.) Roadway segments identified on the Significant Route Location Maps involving work of 3 days or less. </a:t>
            </a:r>
          </a:p>
          <a:p>
            <a:pPr marL="176312" indent="-176312">
              <a:buFont typeface="Arial" panose="020B0604020202020204" pitchFamily="34" charset="0"/>
              <a:buChar char="•"/>
            </a:pPr>
            <a:r>
              <a:rPr lang="en-US" dirty="0"/>
              <a:t>Significant Route – Roadway segments where a lane closure on the roadway is expected to cause sustained work zone impacts that are not considered tolerable based on work zone mobility goals or public opinion.</a:t>
            </a:r>
          </a:p>
          <a:p>
            <a:pPr marL="176312" indent="-176312">
              <a:buFont typeface="Arial" panose="020B0604020202020204" pitchFamily="34" charset="0"/>
              <a:buChar char="•"/>
            </a:pPr>
            <a:r>
              <a:rPr lang="en-US" dirty="0"/>
              <a:t>Non-Significant Route – Work on a roadway that is not considered a significant route and that impacts the traveling public to a small degree due to low traffic volume, low public interest, and is short to moderate duration</a:t>
            </a:r>
          </a:p>
          <a:p>
            <a:r>
              <a:rPr lang="en-US" dirty="0"/>
              <a:t>Also has a significant route map and a flow chart to determine whether an impact analysis is required.</a:t>
            </a:r>
            <a:endParaRPr lang="en-US" altLang="en-US" dirty="0">
              <a:cs typeface="Times New Roman" pitchFamily="18" charset="0"/>
            </a:endParaRPr>
          </a:p>
          <a:p>
            <a:pPr defTabSz="1012915">
              <a:defRPr/>
            </a:pPr>
            <a:r>
              <a:rPr lang="en-US" b="1" dirty="0"/>
              <a:t>Interaction: </a:t>
            </a:r>
            <a:r>
              <a:rPr lang="en-US" b="0" dirty="0"/>
              <a:t>None</a:t>
            </a:r>
          </a:p>
          <a:p>
            <a:pPr defTabSz="1012915">
              <a:defRPr/>
            </a:pPr>
            <a:r>
              <a:rPr lang="en-US" b="1" dirty="0"/>
              <a:t>Notes: </a:t>
            </a:r>
            <a:r>
              <a:rPr lang="en-US" dirty="0"/>
              <a:t>None</a:t>
            </a:r>
          </a:p>
          <a:p>
            <a:pPr defTabSz="1012915">
              <a:defRPr/>
            </a:pPr>
            <a:endParaRPr lang="en-US" b="0" dirty="0"/>
          </a:p>
          <a:p>
            <a:pPr eaLnBrk="1" hangingPunct="1"/>
            <a:endParaRPr lang="en-US" altLang="en-US" dirty="0"/>
          </a:p>
          <a:p>
            <a:pPr marL="725842" lvl="1" indent="-241947">
              <a:buFont typeface="+mj-lt"/>
              <a:buAutoNum type="alphaLcParenR"/>
            </a:pPr>
            <a:endParaRPr lang="en-US" altLang="en-US" dirty="0">
              <a:cs typeface="Times New Roman" pitchFamily="18" charset="0"/>
            </a:endParaRPr>
          </a:p>
          <a:p>
            <a:endParaRPr lang="en-US" dirty="0"/>
          </a:p>
        </p:txBody>
      </p:sp>
    </p:spTree>
    <p:extLst>
      <p:ext uri="{BB962C8B-B14F-4D97-AF65-F5344CB8AC3E}">
        <p14:creationId xmlns:p14="http://schemas.microsoft.com/office/powerpoint/2010/main" val="26458316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States</a:t>
            </a:r>
            <a:r>
              <a:rPr lang="en-US" b="1" baseline="0" dirty="0"/>
              <a:t> </a:t>
            </a:r>
            <a:r>
              <a:rPr lang="en-US" b="0" baseline="0" dirty="0"/>
              <a:t>define “significant projects” differently</a:t>
            </a:r>
          </a:p>
          <a:p>
            <a:pPr defTabSz="967790">
              <a:defRPr/>
            </a:pPr>
            <a:r>
              <a:rPr lang="en-US" b="1" dirty="0"/>
              <a:t>Background Information</a:t>
            </a:r>
            <a:r>
              <a:rPr lang="en-US" dirty="0"/>
              <a:t>: Illinois has very rural areas with high volume interstates and other roadways</a:t>
            </a:r>
            <a:r>
              <a:rPr lang="en-US" baseline="0" dirty="0"/>
              <a:t> with low volume. It also has the urban area of Chicago where all roadways are considered significant. Significant projects are defined because an impact analysis would be required for those projects.</a:t>
            </a:r>
            <a:endParaRPr lang="en-US" dirty="0"/>
          </a:p>
          <a:p>
            <a:pPr defTabSz="967790">
              <a:defRPr/>
            </a:pPr>
            <a:r>
              <a:rPr lang="en-US" dirty="0"/>
              <a:t>Here is how Illinois defines a significant project:</a:t>
            </a:r>
            <a:endParaRPr lang="en-US" altLang="en-US" dirty="0"/>
          </a:p>
          <a:p>
            <a:pPr marL="176312" indent="-176312">
              <a:buFont typeface="Arial" panose="020B0604020202020204" pitchFamily="34" charset="0"/>
              <a:buChar char="•"/>
            </a:pPr>
            <a:r>
              <a:rPr lang="en-US" dirty="0"/>
              <a:t>Significant Project – Long Term. Roadway segments identified on the Significant Route Location Maps involving work greater than 3 days duration are considered Significant Projects – Long Term. A Significant Project – Long Term requires an Impact Analysis be performed and requires a TMP. </a:t>
            </a:r>
          </a:p>
          <a:p>
            <a:pPr marL="176312" indent="-176312">
              <a:buFont typeface="Arial" panose="020B0604020202020204" pitchFamily="34" charset="0"/>
              <a:buChar char="•"/>
            </a:pPr>
            <a:r>
              <a:rPr lang="en-US" dirty="0"/>
              <a:t>Significant Project – Short Term. (Operations, Permit, Utility, and other short-term work.) Roadway segments identified on the Significant Route Location Maps involving work of 3 days or less. </a:t>
            </a:r>
          </a:p>
          <a:p>
            <a:pPr marL="176312" indent="-176312">
              <a:buFont typeface="Arial" panose="020B0604020202020204" pitchFamily="34" charset="0"/>
              <a:buChar char="•"/>
            </a:pPr>
            <a:r>
              <a:rPr lang="en-US" dirty="0"/>
              <a:t>Significant Route – Roadway segments where a lane closure on the roadway is expected to cause sustained work zone impacts that are not considered tolerable based on work zone mobility goals or public opinion.</a:t>
            </a:r>
          </a:p>
          <a:p>
            <a:pPr marL="176312" indent="-176312">
              <a:buFont typeface="Arial" panose="020B0604020202020204" pitchFamily="34" charset="0"/>
              <a:buChar char="•"/>
            </a:pPr>
            <a:r>
              <a:rPr lang="en-US" dirty="0"/>
              <a:t>Non-Significant Route – Work on a roadway that is not considered a significant route and that impacts the traveling public to a small degree due to low traffic volume, low public interest, and is short to moderate duration</a:t>
            </a:r>
          </a:p>
          <a:p>
            <a:r>
              <a:rPr lang="en-US" dirty="0"/>
              <a:t>Also has a significant route map and a flow chart to determine whether an impact analysis is required.</a:t>
            </a:r>
            <a:endParaRPr lang="en-US" altLang="en-US" dirty="0">
              <a:cs typeface="Times New Roman" pitchFamily="18" charset="0"/>
            </a:endParaRPr>
          </a:p>
          <a:p>
            <a:pPr defTabSz="1012915">
              <a:defRPr/>
            </a:pPr>
            <a:r>
              <a:rPr lang="en-US" b="1" dirty="0"/>
              <a:t>Interaction: </a:t>
            </a:r>
            <a:r>
              <a:rPr lang="en-US" b="0" dirty="0"/>
              <a:t>None</a:t>
            </a:r>
          </a:p>
          <a:p>
            <a:pPr defTabSz="1012915">
              <a:defRPr/>
            </a:pPr>
            <a:r>
              <a:rPr lang="en-US" b="1" dirty="0"/>
              <a:t>Notes: </a:t>
            </a:r>
            <a:r>
              <a:rPr lang="en-US" dirty="0"/>
              <a:t>None</a:t>
            </a:r>
          </a:p>
          <a:p>
            <a:pPr defTabSz="1012915">
              <a:defRPr/>
            </a:pPr>
            <a:endParaRPr lang="en-US" b="0" dirty="0"/>
          </a:p>
          <a:p>
            <a:pPr eaLnBrk="1" hangingPunct="1"/>
            <a:endParaRPr lang="en-US" altLang="en-US" dirty="0"/>
          </a:p>
          <a:p>
            <a:pPr marL="725842" lvl="1" indent="-241947">
              <a:buFont typeface="+mj-lt"/>
              <a:buAutoNum type="alphaLcParenR"/>
            </a:pPr>
            <a:endParaRPr lang="en-US" altLang="en-US" dirty="0">
              <a:cs typeface="Times New Roman" pitchFamily="18" charset="0"/>
            </a:endParaRPr>
          </a:p>
          <a:p>
            <a:endParaRPr lang="en-US" dirty="0"/>
          </a:p>
        </p:txBody>
      </p:sp>
    </p:spTree>
    <p:extLst>
      <p:ext uri="{BB962C8B-B14F-4D97-AF65-F5344CB8AC3E}">
        <p14:creationId xmlns:p14="http://schemas.microsoft.com/office/powerpoint/2010/main" val="18866489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1" baseline="0" dirty="0"/>
              <a:t> </a:t>
            </a:r>
          </a:p>
          <a:p>
            <a:r>
              <a:rPr lang="en-US" b="1" dirty="0"/>
              <a:t>Background Information</a:t>
            </a:r>
            <a:r>
              <a:rPr lang="en-US" dirty="0"/>
              <a:t>: The Michigan Department of Transportation uses three thresholds to determine whether a </a:t>
            </a:r>
          </a:p>
          <a:p>
            <a:r>
              <a:rPr lang="en-US" dirty="0"/>
              <a:t>project is significant. The thresholds are based on delay, level of service, and the ratio of volume to capacity. If one or more of these thresholds are exceeded, then the project is considered significant. For example, if a work zone is expected to cause additional delay of 15 minutes, beyond any pre-existing delay, the project is considered as a significant project </a:t>
            </a:r>
          </a:p>
          <a:p>
            <a:r>
              <a:rPr lang="en-US" dirty="0"/>
              <a:t>in Michigan.</a:t>
            </a:r>
          </a:p>
          <a:p>
            <a:r>
              <a:rPr lang="en-US" dirty="0"/>
              <a:t>Like a number of other States, Michigan uses a computer program to analyze delay.</a:t>
            </a:r>
          </a:p>
          <a:p>
            <a:pPr defTabSz="1012915">
              <a:defRPr/>
            </a:pPr>
            <a:r>
              <a:rPr lang="en-US" b="1" dirty="0"/>
              <a:t>Interaction: </a:t>
            </a:r>
            <a:r>
              <a:rPr lang="en-US" dirty="0"/>
              <a:t>None</a:t>
            </a:r>
          </a:p>
          <a:p>
            <a:pPr defTabSz="1012915">
              <a:defRPr/>
            </a:pPr>
            <a:r>
              <a:rPr lang="en-US" b="1" dirty="0"/>
              <a:t>Notes: </a:t>
            </a:r>
            <a:r>
              <a:rPr lang="en-US" b="0" dirty="0"/>
              <a:t>Most</a:t>
            </a:r>
            <a:r>
              <a:rPr lang="en-US" b="0" baseline="0" dirty="0"/>
              <a:t> states have developed similar significant project criteria which is in their Work Zone and Mobility policies.</a:t>
            </a:r>
            <a:endParaRPr lang="en-US" b="0" dirty="0"/>
          </a:p>
          <a:p>
            <a:pPr defTabSz="940333">
              <a:defRPr/>
            </a:pPr>
            <a:endParaRPr lang="en-US" dirty="0"/>
          </a:p>
          <a:p>
            <a:endParaRPr lang="en-US" dirty="0"/>
          </a:p>
        </p:txBody>
      </p:sp>
    </p:spTree>
    <p:extLst>
      <p:ext uri="{BB962C8B-B14F-4D97-AF65-F5344CB8AC3E}">
        <p14:creationId xmlns:p14="http://schemas.microsoft.com/office/powerpoint/2010/main" val="2198450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1" dirty="0"/>
              <a:t>Background Information</a:t>
            </a:r>
            <a:r>
              <a:rPr lang="en-US" dirty="0"/>
              <a:t>: </a:t>
            </a:r>
          </a:p>
          <a:p>
            <a:r>
              <a:rPr lang="en-US" dirty="0"/>
              <a:t>Most States have developed similar significant</a:t>
            </a:r>
            <a:r>
              <a:rPr lang="en-US" baseline="0" dirty="0"/>
              <a:t> project </a:t>
            </a:r>
            <a:r>
              <a:rPr lang="en-US" dirty="0"/>
              <a:t>criteria. The significant project criteria is included in the states Work Zone Safety and Mobility Policies. To view what other states have for significant project criteria go to: “Significant Projects” under “Examples” in the list of resources at: https://ops.fhwa.dot.gov/wz/resources/final_rule/examples.htm </a:t>
            </a:r>
            <a:endParaRPr lang="en-US" dirty="0">
              <a:solidFill>
                <a:schemeClr val="accent2"/>
              </a:solidFill>
            </a:endParaRPr>
          </a:p>
          <a:p>
            <a:pPr marL="176312" indent="-176312" defTabSz="967790">
              <a:buFont typeface="Arial" panose="020B0604020202020204" pitchFamily="34" charset="0"/>
              <a:buChar char="•"/>
              <a:defRPr/>
            </a:pPr>
            <a:endParaRPr lang="en-US" dirty="0"/>
          </a:p>
          <a:p>
            <a:pPr defTabSz="1012915">
              <a:defRPr/>
            </a:pPr>
            <a:r>
              <a:rPr lang="en-US" b="1" dirty="0"/>
              <a:t>Interaction: </a:t>
            </a:r>
            <a:r>
              <a:rPr lang="en-US" b="0" dirty="0"/>
              <a:t>None</a:t>
            </a:r>
          </a:p>
          <a:p>
            <a:pPr defTabSz="1012915">
              <a:defRPr/>
            </a:pPr>
            <a:r>
              <a:rPr lang="en-US" b="1" dirty="0"/>
              <a:t>Notes: </a:t>
            </a:r>
            <a:r>
              <a:rPr lang="en-US" dirty="0"/>
              <a:t>None</a:t>
            </a:r>
          </a:p>
          <a:p>
            <a:pPr marL="483896" lvl="1"/>
            <a:endParaRPr lang="en-US" altLang="en-US" dirty="0">
              <a:cs typeface="Times New Roman" pitchFamily="18" charset="0"/>
            </a:endParaRPr>
          </a:p>
          <a:p>
            <a:endParaRPr lang="en-US" dirty="0"/>
          </a:p>
        </p:txBody>
      </p:sp>
    </p:spTree>
    <p:extLst>
      <p:ext uri="{BB962C8B-B14F-4D97-AF65-F5344CB8AC3E}">
        <p14:creationId xmlns:p14="http://schemas.microsoft.com/office/powerpoint/2010/main" val="8816778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Agencies need to identify the most potentially disruptive projects early so they can spend time determining how best to mitigate anticipated negative impacts. </a:t>
            </a:r>
          </a:p>
          <a:p>
            <a:r>
              <a:rPr lang="en-US" b="1" dirty="0"/>
              <a:t>Background Information</a:t>
            </a:r>
            <a:r>
              <a:rPr lang="en-US" dirty="0"/>
              <a:t>: </a:t>
            </a:r>
          </a:p>
          <a:p>
            <a:r>
              <a:rPr lang="en-US" dirty="0"/>
              <a:t>Identifying significant projects during the early planning stages is critical as they have the potential to cause greater work zone impacts and may also need additional coordination, scheduling, and resources during project planning, design, and implementation. Beginning such efforts early in project development will help the DOT allocate the necessary resources </a:t>
            </a:r>
          </a:p>
          <a:p>
            <a:r>
              <a:rPr lang="en-US" dirty="0"/>
              <a:t>to reduce and manage impacts to the traveling public, community, and businesses, and will allow for better coordination with other projects occurring in the area at the same time.</a:t>
            </a:r>
          </a:p>
          <a:p>
            <a:endParaRPr lang="en-US" dirty="0"/>
          </a:p>
          <a:p>
            <a:pPr defTabSz="1012915">
              <a:defRPr/>
            </a:pPr>
            <a:r>
              <a:rPr lang="en-US" b="1" dirty="0"/>
              <a:t>Interaction: </a:t>
            </a:r>
            <a:r>
              <a:rPr lang="en-US" dirty="0"/>
              <a:t>None </a:t>
            </a:r>
          </a:p>
          <a:p>
            <a:pPr defTabSz="1012915">
              <a:defRPr/>
            </a:pPr>
            <a:r>
              <a:rPr lang="en-US" b="1" dirty="0"/>
              <a:t>Notes: </a:t>
            </a:r>
            <a:r>
              <a:rPr lang="en-US" b="0" dirty="0"/>
              <a:t>None.</a:t>
            </a:r>
          </a:p>
          <a:p>
            <a:endParaRPr lang="en-US" dirty="0"/>
          </a:p>
        </p:txBody>
      </p:sp>
    </p:spTree>
    <p:extLst>
      <p:ext uri="{BB962C8B-B14F-4D97-AF65-F5344CB8AC3E}">
        <p14:creationId xmlns:p14="http://schemas.microsoft.com/office/powerpoint/2010/main" val="414883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eaLnBrk="1" hangingPunct="1"/>
            <a:r>
              <a:rPr lang="en-US" b="1" dirty="0"/>
              <a:t>Key Message: </a:t>
            </a:r>
            <a:r>
              <a:rPr lang="en-US" b="0" dirty="0"/>
              <a:t>Developing a TMP as early as possible increases your strategy options.</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dirty="0"/>
              <a:t>Ideally, TMP development should begin during project conceptualization or the early planning stages of a project. At this stage of the project, more alternatives and strategies are available for addressing the anticipated work zone impacts. </a:t>
            </a:r>
          </a:p>
          <a:p>
            <a:pPr marL="176312" indent="-176312">
              <a:buFont typeface="Arial" panose="020B0604020202020204" pitchFamily="34" charset="0"/>
              <a:buChar char="•"/>
            </a:pPr>
            <a:r>
              <a:rPr lang="en-US" dirty="0"/>
              <a:t>As the project progresses through the different stages of design, the TMP evolves. The strategies selected are reassessed to confirm that work zone impacts are addressed and the TMP is updated as needed. </a:t>
            </a:r>
          </a:p>
          <a:p>
            <a:pPr marL="176312" indent="-176312">
              <a:buFont typeface="Arial" panose="020B0604020202020204" pitchFamily="34" charset="0"/>
              <a:buChar char="•"/>
            </a:pPr>
            <a:r>
              <a:rPr lang="en-US" dirty="0"/>
              <a:t>The TMP is implemented during construction, and if any major work zone adjustments are needed, the TMP is revised to reflect the changes. </a:t>
            </a:r>
          </a:p>
          <a:p>
            <a:pPr marL="176312" indent="-176312">
              <a:buFont typeface="Arial" panose="020B0604020202020204" pitchFamily="34" charset="0"/>
              <a:buChar char="•"/>
            </a:pPr>
            <a:r>
              <a:rPr lang="en-US" dirty="0"/>
              <a:t>In Design/Build projects the construction proceeds along with the design and TMP development. The initial TMP may include a series of procedures that the contractor must follow, such as for detours, lane closure hours, MOT inspection, and public information. The contractor would fill in the TMP details as the project design progresses. </a:t>
            </a:r>
          </a:p>
          <a:p>
            <a:pPr marL="176312" indent="-176312">
              <a:buFont typeface="Arial" panose="020B0604020202020204" pitchFamily="34" charset="0"/>
              <a:buChar char="•"/>
            </a:pPr>
            <a:r>
              <a:rPr lang="en-US" dirty="0"/>
              <a:t>The TMP is a living document that needs to be updated regularly throughout the life of the project. </a:t>
            </a:r>
          </a:p>
          <a:p>
            <a:pPr marL="0" indent="0">
              <a:buFont typeface="Arial" panose="020B0604020202020204" pitchFamily="34" charset="0"/>
              <a:buNone/>
            </a:pPr>
            <a:r>
              <a:rPr lang="en-US" dirty="0"/>
              <a:t>Source: https://ops.fhwa.dot.gov/wz/resources/final_rule/tmp_examples/tmp_training/tmp_module_2.htm </a:t>
            </a:r>
          </a:p>
          <a:p>
            <a:r>
              <a:rPr lang="en-US" b="1" dirty="0"/>
              <a:t>Interaction: </a:t>
            </a:r>
            <a:r>
              <a:rPr lang="en-US" dirty="0"/>
              <a:t>None</a:t>
            </a:r>
            <a:endParaRPr lang="en-US" b="1" dirty="0"/>
          </a:p>
          <a:p>
            <a:pPr defTabSz="940333">
              <a:defRPr/>
            </a:pPr>
            <a:r>
              <a:rPr lang="en-US" b="1" dirty="0"/>
              <a:t>Possible Problems: </a:t>
            </a:r>
            <a:r>
              <a:rPr lang="en-US" dirty="0"/>
              <a:t>Recognize that some feasible alternatives may cause much greater traffic impacts than other alternatives. As the alternatives are being analyzed, these impacts should be considered as a factor in final strategy selection. </a:t>
            </a:r>
          </a:p>
        </p:txBody>
      </p:sp>
    </p:spTree>
    <p:extLst>
      <p:ext uri="{BB962C8B-B14F-4D97-AF65-F5344CB8AC3E}">
        <p14:creationId xmlns:p14="http://schemas.microsoft.com/office/powerpoint/2010/main" val="3757994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Identify different roles and responsibilities among State/local agency and contractor staff.</a:t>
            </a:r>
          </a:p>
          <a:p>
            <a:pPr eaLnBrk="1" hangingPunct="1"/>
            <a:r>
              <a:rPr lang="en-US" b="1" dirty="0"/>
              <a:t>Background</a:t>
            </a:r>
            <a:r>
              <a:rPr lang="en-US" b="1" baseline="0" dirty="0"/>
              <a:t> Information</a:t>
            </a:r>
            <a:r>
              <a:rPr lang="en-US" b="1" dirty="0"/>
              <a:t>: </a:t>
            </a:r>
          </a:p>
          <a:p>
            <a:pPr marL="176312" indent="-176312">
              <a:buFont typeface="Arial" panose="020B0604020202020204" pitchFamily="34" charset="0"/>
              <a:buChar char="•"/>
            </a:pPr>
            <a:r>
              <a:rPr lang="en-US" dirty="0"/>
              <a:t>DOTs or their design consultants generally develop the TMP, while the implementation and monitoring is a joint effort between the contractor and the DOT. </a:t>
            </a:r>
          </a:p>
          <a:p>
            <a:pPr marL="176312" indent="-176312">
              <a:buFont typeface="Arial" panose="020B0604020202020204" pitchFamily="34" charset="0"/>
              <a:buChar char="•"/>
            </a:pPr>
            <a:r>
              <a:rPr lang="en-US" dirty="0"/>
              <a:t>The State or local transportation agency must approve the TMP before its implemented. However, in some practices, like design-build, the contractor develops the TMP and, once approved by the DOT, the contractor will be responsible for its implementation. </a:t>
            </a:r>
          </a:p>
          <a:p>
            <a:r>
              <a:rPr lang="en-US" b="0" dirty="0"/>
              <a:t>The next slides illustrate a an example</a:t>
            </a:r>
            <a:r>
              <a:rPr lang="en-US" b="0" baseline="0" dirty="0"/>
              <a:t> </a:t>
            </a:r>
            <a:r>
              <a:rPr lang="en-US" b="0" dirty="0"/>
              <a:t>of TMP processes. </a:t>
            </a:r>
          </a:p>
          <a:p>
            <a:r>
              <a:rPr lang="en-US" b="1" dirty="0"/>
              <a:t>Interaction: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511468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Summarize the 6 steps of TMP development that occur during planning and design.</a:t>
            </a:r>
          </a:p>
          <a:p>
            <a:pPr eaLnBrk="1" hangingPunct="1"/>
            <a:r>
              <a:rPr lang="en-US" b="1" dirty="0"/>
              <a:t>Background</a:t>
            </a:r>
            <a:r>
              <a:rPr lang="en-US" b="1" baseline="0" dirty="0"/>
              <a:t> Information</a:t>
            </a:r>
            <a:r>
              <a:rPr lang="en-US" b="1" dirty="0"/>
              <a:t>: </a:t>
            </a:r>
          </a:p>
          <a:p>
            <a:pPr marL="176312" indent="-176312">
              <a:buFont typeface="Arial" panose="020B0604020202020204" pitchFamily="34" charset="0"/>
              <a:buChar char="•"/>
            </a:pPr>
            <a:r>
              <a:rPr lang="en-US" sz="1100" dirty="0"/>
              <a:t>Step 1 is to compile information on project definition and scope, construction staging approaches, and preliminary management strategies.</a:t>
            </a:r>
          </a:p>
          <a:p>
            <a:pPr marL="176312" indent="-176312">
              <a:buFont typeface="Arial" panose="020B0604020202020204" pitchFamily="34" charset="0"/>
              <a:buChar char="•"/>
            </a:pPr>
            <a:r>
              <a:rPr lang="en-US" sz="1100" dirty="0"/>
              <a:t>Step 2 is to determine TMP needs based on whether the work qualifies as a significant project. The levels may be divided into a basic TMP (comprising only a temporary traffic control plan), an intermediate TMP (which will include a TTC plan and either a Transportation Operations plan, a Public information plan, or both, as appropriate). For a project with severe impacts, a major TMP will be needed, including TTC, TO, and PI plans.</a:t>
            </a:r>
          </a:p>
          <a:p>
            <a:pPr marL="176312" indent="-176312">
              <a:buFont typeface="Arial" panose="020B0604020202020204" pitchFamily="34" charset="0"/>
              <a:buChar char="•"/>
            </a:pPr>
            <a:r>
              <a:rPr lang="en-US" sz="1100" dirty="0"/>
              <a:t>Step 3 is to identify stakeholders. </a:t>
            </a:r>
          </a:p>
          <a:p>
            <a:pPr marL="176312" indent="-176312">
              <a:buFont typeface="Arial" panose="020B0604020202020204" pitchFamily="34" charset="0"/>
              <a:buChar char="•"/>
            </a:pPr>
            <a:r>
              <a:rPr lang="en-US" sz="1100" dirty="0"/>
              <a:t>Step 4 is to develop the TMP. For a basic TMP, this simply includes preparing a TTC plan. For an intermediate or major TMP, the process includes:</a:t>
            </a:r>
          </a:p>
          <a:p>
            <a:pPr marL="646480" lvl="1" indent="-176312">
              <a:buFont typeface="Arial" panose="020B0604020202020204" pitchFamily="34" charset="0"/>
              <a:buChar char="•"/>
            </a:pPr>
            <a:r>
              <a:rPr lang="en-US" sz="1100" dirty="0"/>
              <a:t>Analyzing work zone impacts</a:t>
            </a:r>
          </a:p>
          <a:p>
            <a:pPr marL="646480" lvl="1" indent="-176312">
              <a:buFont typeface="Arial" panose="020B0604020202020204" pitchFamily="34" charset="0"/>
              <a:buChar char="•"/>
            </a:pPr>
            <a:r>
              <a:rPr lang="en-US" sz="1100" dirty="0"/>
              <a:t>Drafting management strategies</a:t>
            </a:r>
          </a:p>
          <a:p>
            <a:pPr marL="646480" lvl="1" indent="-176312">
              <a:buFont typeface="Arial" panose="020B0604020202020204" pitchFamily="34" charset="0"/>
              <a:buChar char="•"/>
            </a:pPr>
            <a:r>
              <a:rPr lang="en-US" sz="1100" dirty="0"/>
              <a:t>Estimating implementation costs</a:t>
            </a:r>
          </a:p>
          <a:p>
            <a:pPr marL="646480" lvl="1" indent="-176312">
              <a:buFont typeface="Arial" panose="020B0604020202020204" pitchFamily="34" charset="0"/>
              <a:buChar char="•"/>
            </a:pPr>
            <a:r>
              <a:rPr lang="en-US" sz="1100" dirty="0"/>
              <a:t>Soliciting review and comments</a:t>
            </a:r>
          </a:p>
          <a:p>
            <a:pPr marL="176312" indent="-176312">
              <a:buFont typeface="Arial" panose="020B0604020202020204" pitchFamily="34" charset="0"/>
              <a:buChar char="•"/>
            </a:pPr>
            <a:r>
              <a:rPr lang="en-US" sz="1100" dirty="0"/>
              <a:t>For a basic TMP, we see that step 5, takes us back to step 1, compile project materials. For an intermediate or major TMP, the next step is step 6, which is to finalize construction phasing or staging and finalize the TMP. This includes obtaining agency approval of the TMP and gaining stakeholder buy-in.</a:t>
            </a:r>
          </a:p>
          <a:p>
            <a:r>
              <a:rPr lang="en-US" b="1" dirty="0"/>
              <a:t>Interaction: </a:t>
            </a:r>
            <a:r>
              <a:rPr lang="en-US" dirty="0"/>
              <a:t>None</a:t>
            </a:r>
            <a:endParaRPr lang="en-US" b="1" dirty="0"/>
          </a:p>
          <a:p>
            <a:pPr eaLnBrk="1" hangingPunct="1"/>
            <a:r>
              <a:rPr lang="en-US" b="1" dirty="0"/>
              <a:t>Notes: </a:t>
            </a:r>
            <a:r>
              <a:rPr lang="en-US" dirty="0"/>
              <a:t>This diagram is from </a:t>
            </a:r>
            <a:r>
              <a:rPr lang="en-US" altLang="en-US" dirty="0">
                <a:latin typeface="Arial" pitchFamily="34" charset="0"/>
              </a:rPr>
              <a:t>FHWA’s </a:t>
            </a:r>
            <a:r>
              <a:rPr lang="en-US" altLang="en-US" i="1" dirty="0">
                <a:latin typeface="Arial" pitchFamily="34" charset="0"/>
              </a:rPr>
              <a:t>Developing and Implementing TMPs for Work Zones.</a:t>
            </a:r>
            <a:endParaRPr lang="en-US" i="1" dirty="0"/>
          </a:p>
          <a:p>
            <a:endParaRPr lang="en-US" dirty="0"/>
          </a:p>
        </p:txBody>
      </p:sp>
    </p:spTree>
    <p:extLst>
      <p:ext uri="{BB962C8B-B14F-4D97-AF65-F5344CB8AC3E}">
        <p14:creationId xmlns:p14="http://schemas.microsoft.com/office/powerpoint/2010/main" val="3071090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Overview of module</a:t>
            </a:r>
          </a:p>
          <a:p>
            <a:pPr eaLnBrk="1" hangingPunct="1"/>
            <a:r>
              <a:rPr lang="en-US" b="1" dirty="0"/>
              <a:t>Background Information:  </a:t>
            </a:r>
            <a:r>
              <a:rPr lang="en-US" dirty="0"/>
              <a:t>This Module provides a general description of a TMP and explains why a TMP is needed and what benefits it provides. The module then addresses</a:t>
            </a:r>
            <a:r>
              <a:rPr lang="en-US" baseline="0" dirty="0"/>
              <a:t> </a:t>
            </a:r>
            <a:r>
              <a:rPr lang="en-US" dirty="0"/>
              <a:t>how TMP requirements are affected if a project is significant or not and provides some examples of significant project criteria. The module also covers when to develop the TMP, who is involved, and possible processes and formats. The module concludes with a brief discussion on TMP costs. </a:t>
            </a:r>
            <a:endParaRPr lang="en-US" b="1" dirty="0"/>
          </a:p>
          <a:p>
            <a:r>
              <a:rPr lang="en-US" b="1" dirty="0"/>
              <a:t>Interaction: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3559321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Summarize the 4 steps of the TMP development process that occur during construction and performance assessment.</a:t>
            </a:r>
          </a:p>
          <a:p>
            <a:r>
              <a:rPr lang="en-US" b="1" dirty="0"/>
              <a:t>Background</a:t>
            </a:r>
            <a:r>
              <a:rPr lang="en-US" b="1" baseline="0" dirty="0"/>
              <a:t> Information</a:t>
            </a:r>
            <a:r>
              <a:rPr lang="en-US" b="1" dirty="0"/>
              <a:t>:</a:t>
            </a:r>
            <a:r>
              <a:rPr lang="en-US" b="0" dirty="0"/>
              <a:t> </a:t>
            </a:r>
          </a:p>
          <a:p>
            <a:pPr marL="176312" indent="-176312">
              <a:buFont typeface="Arial" panose="020B0604020202020204" pitchFamily="34" charset="0"/>
              <a:buChar char="•"/>
            </a:pPr>
            <a:r>
              <a:rPr lang="en-US" b="0" dirty="0"/>
              <a:t>After</a:t>
            </a:r>
            <a:r>
              <a:rPr lang="en-US" b="0" baseline="0" dirty="0"/>
              <a:t> the TMP has been approved and stakeholders have bought in, the next step is Step 7, which is to re-evaluate or revise the TMP as needed, followed by step 8, implementation. </a:t>
            </a:r>
          </a:p>
          <a:p>
            <a:pPr marL="176312" indent="-176312">
              <a:buFont typeface="Arial" panose="020B0604020202020204" pitchFamily="34" charset="0"/>
              <a:buChar char="•"/>
            </a:pPr>
            <a:r>
              <a:rPr lang="en-US" b="0" baseline="0" dirty="0"/>
              <a:t>At this point the process moves into the monitoring phase, where mobility, safety, community impacts, and management strategy effectiveness are gauged. In the event that the strategies are not working as well as anticipated, or if unanticipated impacts are occurring, we need to go back to step 7 and re-evaluate the TMP for areas where we can make improvements.</a:t>
            </a:r>
          </a:p>
          <a:p>
            <a:pPr marL="176312" indent="-176312">
              <a:buFont typeface="Arial" panose="020B0604020202020204" pitchFamily="34" charset="0"/>
              <a:buChar char="•"/>
            </a:pPr>
            <a:r>
              <a:rPr lang="en-US" b="0" baseline="0" dirty="0"/>
              <a:t>Performance assessment is a continuous process, and can provide insights into policies and procedures that may need to be refined at the agency or project level.</a:t>
            </a:r>
            <a:endParaRPr lang="en-US" b="1" dirty="0"/>
          </a:p>
          <a:p>
            <a:r>
              <a:rPr lang="en-US" b="1" dirty="0"/>
              <a:t>Interaction: </a:t>
            </a:r>
            <a:r>
              <a:rPr lang="en-US" dirty="0"/>
              <a:t>None</a:t>
            </a:r>
            <a:endParaRPr lang="en-US" b="1" dirty="0"/>
          </a:p>
          <a:p>
            <a:pPr defTabSz="940333">
              <a:defRPr/>
            </a:pPr>
            <a:r>
              <a:rPr lang="en-US" b="1" dirty="0"/>
              <a:t>Notes: </a:t>
            </a:r>
            <a:r>
              <a:rPr lang="en-US" dirty="0"/>
              <a:t>This diagram is from </a:t>
            </a:r>
            <a:r>
              <a:rPr lang="en-US" altLang="en-US" dirty="0">
                <a:latin typeface="Arial" pitchFamily="34" charset="0"/>
              </a:rPr>
              <a:t>FHWA’s </a:t>
            </a:r>
            <a:r>
              <a:rPr lang="en-US" altLang="en-US" i="1" dirty="0">
                <a:latin typeface="Arial" pitchFamily="34" charset="0"/>
              </a:rPr>
              <a:t>Developing and Implementing TMPs for Work Zones.</a:t>
            </a:r>
            <a:endParaRPr lang="en-US" dirty="0"/>
          </a:p>
          <a:p>
            <a:endParaRPr lang="en-US" dirty="0"/>
          </a:p>
        </p:txBody>
      </p:sp>
    </p:spTree>
    <p:extLst>
      <p:ext uri="{BB962C8B-B14F-4D97-AF65-F5344CB8AC3E}">
        <p14:creationId xmlns:p14="http://schemas.microsoft.com/office/powerpoint/2010/main" val="575195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TMP formats may vary depending on the State’s requirements or the project size</a:t>
            </a:r>
          </a:p>
          <a:p>
            <a:pPr eaLnBrk="1" hangingPunct="1"/>
            <a:r>
              <a:rPr lang="en-US" b="1" dirty="0"/>
              <a:t>Background Information: </a:t>
            </a:r>
          </a:p>
          <a:p>
            <a:pPr marL="176312" indent="-176312">
              <a:buFont typeface="Arial" panose="020B0604020202020204" pitchFamily="34" charset="0"/>
              <a:buChar char="•"/>
            </a:pPr>
            <a:r>
              <a:rPr lang="en-US" dirty="0"/>
              <a:t>TMPs are a formal plan that can be an all-inclusive document or a summary document with supporting information provided in appendices or project files. The final document format depends on the DOT and its Policy guidelines. </a:t>
            </a:r>
          </a:p>
          <a:p>
            <a:pPr marL="176312" indent="-176312">
              <a:buFont typeface="Arial" panose="020B0604020202020204" pitchFamily="34" charset="0"/>
              <a:buChar char="•"/>
            </a:pPr>
            <a:r>
              <a:rPr lang="en-US" dirty="0"/>
              <a:t>Some States use TMP templates or workbooks to aid staff in developing TMPs. Other States use a typical report format. </a:t>
            </a:r>
          </a:p>
          <a:p>
            <a:r>
              <a:rPr lang="en-US" b="1" dirty="0"/>
              <a:t>Interaction: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20118997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Provide an example of what TMP includes.</a:t>
            </a:r>
          </a:p>
          <a:p>
            <a:pPr eaLnBrk="1" hangingPunct="1"/>
            <a:r>
              <a:rPr lang="en-US" b="1" dirty="0"/>
              <a:t>Background Information: </a:t>
            </a:r>
          </a:p>
          <a:p>
            <a:pPr marL="176312" indent="-176312">
              <a:buFont typeface="Arial" panose="020B0604020202020204" pitchFamily="34" charset="0"/>
              <a:buChar char="•"/>
            </a:pPr>
            <a:r>
              <a:rPr lang="en-US" dirty="0"/>
              <a:t>A typical TMP will contain many of these elements. However, it is important to keep in mind that some TMPs will be relatively simple, while others will be much more involved and detailed. </a:t>
            </a:r>
          </a:p>
          <a:p>
            <a:pPr marL="176312" indent="-176312">
              <a:buFont typeface="Arial" panose="020B0604020202020204" pitchFamily="34" charset="0"/>
              <a:buChar char="•"/>
            </a:pPr>
            <a:r>
              <a:rPr lang="en-US" dirty="0"/>
              <a:t>The scope and level of detail depends on a number of factors including whether a project is significant; the potential work zone impacts of the project; and agency policies, procedures, and guidelines. </a:t>
            </a:r>
          </a:p>
          <a:p>
            <a:pPr marL="176312" indent="-176312">
              <a:buFont typeface="Arial" panose="020B0604020202020204" pitchFamily="34" charset="0"/>
              <a:buChar char="•"/>
            </a:pPr>
            <a:r>
              <a:rPr lang="en-US" dirty="0"/>
              <a:t>In some States the TMP is a shared responsibility among many departments. </a:t>
            </a:r>
          </a:p>
          <a:p>
            <a:pPr marL="646480" lvl="1" indent="-176312">
              <a:buFont typeface="Arial" panose="020B0604020202020204" pitchFamily="34" charset="0"/>
              <a:buChar char="•"/>
            </a:pPr>
            <a:r>
              <a:rPr lang="en-US" dirty="0"/>
              <a:t>For example, the traffic analysis may be completed by an agency’s Safety Office while the traffic control plan may be developed by the Traffic Office. This information needs to be conveyed to the TMP developers. </a:t>
            </a:r>
          </a:p>
          <a:p>
            <a:pPr eaLnBrk="1" hangingPunct="1"/>
            <a:r>
              <a:rPr lang="en-US" b="1" dirty="0"/>
              <a:t>Interactions: </a:t>
            </a:r>
            <a:r>
              <a:rPr lang="en-US" dirty="0"/>
              <a:t>None</a:t>
            </a:r>
            <a:endParaRPr lang="en-US" b="1" dirty="0"/>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9746722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Provide an example of what TMP includes.</a:t>
            </a:r>
          </a:p>
          <a:p>
            <a:pPr eaLnBrk="1" hangingPunct="1"/>
            <a:r>
              <a:rPr lang="en-US" b="1" dirty="0"/>
              <a:t>Background Information: </a:t>
            </a:r>
          </a:p>
          <a:p>
            <a:pPr marL="176312" indent="-176312">
              <a:buFont typeface="Arial" panose="020B0604020202020204" pitchFamily="34" charset="0"/>
              <a:buChar char="•"/>
            </a:pPr>
            <a:r>
              <a:rPr lang="en-US" dirty="0"/>
              <a:t>A typical TMP will contain many of these elements. However, it is important to keep in mind that some TMPs will be relatively simple, while others will be much more involved and detailed. </a:t>
            </a:r>
          </a:p>
          <a:p>
            <a:pPr marL="176312" indent="-176312">
              <a:buFont typeface="Arial" panose="020B0604020202020204" pitchFamily="34" charset="0"/>
              <a:buChar char="•"/>
            </a:pPr>
            <a:r>
              <a:rPr lang="en-US" dirty="0"/>
              <a:t>The scope and level of detail depends on a number of factors including whether a project is significant; the potential work zone impacts of the project; and agency policies, procedures, and guidelines. </a:t>
            </a:r>
          </a:p>
          <a:p>
            <a:pPr marL="176312" indent="-176312">
              <a:buFont typeface="Arial" panose="020B0604020202020204" pitchFamily="34" charset="0"/>
              <a:buChar char="•"/>
            </a:pPr>
            <a:r>
              <a:rPr lang="en-US" dirty="0"/>
              <a:t>In some States the TMP is a shared responsibility among many departments. </a:t>
            </a:r>
          </a:p>
          <a:p>
            <a:pPr marL="646480" lvl="1" indent="-176312">
              <a:buFont typeface="Arial" panose="020B0604020202020204" pitchFamily="34" charset="0"/>
              <a:buChar char="•"/>
            </a:pPr>
            <a:r>
              <a:rPr lang="en-US" dirty="0"/>
              <a:t>For example, the traffic analysis may be completed by an agency’s Safety Office while the traffic control plan may be developed by the Traffic Office. This information needs to be conveyed to the TMP developers. </a:t>
            </a:r>
          </a:p>
          <a:p>
            <a:pPr eaLnBrk="1" hangingPunct="1"/>
            <a:r>
              <a:rPr lang="en-US" b="1" dirty="0"/>
              <a:t>Interactions: </a:t>
            </a:r>
            <a:r>
              <a:rPr lang="en-US" dirty="0"/>
              <a:t>None</a:t>
            </a:r>
            <a:endParaRPr lang="en-US" b="1" dirty="0"/>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9811432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We will now take a brief look at how a few States have incorporated the TMP process.</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b="0" dirty="0"/>
              <a:t>Many States have developed their</a:t>
            </a:r>
            <a:r>
              <a:rPr lang="en-US" b="0" baseline="0" dirty="0"/>
              <a:t> own guidance documents for developing TMPs. Some are very extensive and provide detailed information regarding significant projects, TMP development, Traffic Control Plans, Traffic operations, public information, TMP implementation and TMP monitoring, while others are very brief. </a:t>
            </a:r>
          </a:p>
          <a:p>
            <a:pPr marL="176312" indent="-176312">
              <a:buFont typeface="Arial" panose="020B0604020202020204" pitchFamily="34" charset="0"/>
              <a:buChar char="•"/>
            </a:pPr>
            <a:r>
              <a:rPr lang="en-US" b="0" baseline="0" dirty="0"/>
              <a:t>There are numerous reasons for the range of detail between states. Some have traffic control guidance detailed in other documents and the rule just added to them. </a:t>
            </a:r>
          </a:p>
          <a:p>
            <a:pPr marL="176312" indent="-176312">
              <a:buFont typeface="Arial" panose="020B0604020202020204" pitchFamily="34" charset="0"/>
              <a:buChar char="•"/>
            </a:pPr>
            <a:r>
              <a:rPr lang="en-US" b="0" baseline="0" dirty="0"/>
              <a:t>Other States took the opportunity to completely update their guidance documents and included the new guidelines from the rule.</a:t>
            </a:r>
            <a:endParaRPr lang="en-US" b="1" dirty="0"/>
          </a:p>
          <a:p>
            <a:pPr eaLnBrk="1" hangingPunct="1"/>
            <a:r>
              <a:rPr lang="en-US" b="1" dirty="0"/>
              <a:t>Interactions: </a:t>
            </a:r>
            <a:r>
              <a:rPr lang="en-US" dirty="0"/>
              <a:t>None</a:t>
            </a:r>
            <a:endParaRPr lang="en-US" b="1" dirty="0"/>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645252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pPr eaLnBrk="1" hangingPunct="1"/>
            <a:r>
              <a:rPr lang="en-US" b="1" dirty="0"/>
              <a:t>Key Message:</a:t>
            </a:r>
            <a:r>
              <a:rPr lang="en-US" b="1" baseline="0" dirty="0"/>
              <a:t> </a:t>
            </a:r>
            <a:r>
              <a:rPr lang="en-US" b="0" baseline="0" dirty="0"/>
              <a:t>Virginia TMP requirements.</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altLang="en-US" dirty="0"/>
              <a:t>The Virginia DOT has developed a document outlining TMP development requirements for all projects. </a:t>
            </a:r>
          </a:p>
          <a:p>
            <a:pPr marL="176312" indent="-176312">
              <a:buFont typeface="Arial" panose="020B0604020202020204" pitchFamily="34" charset="0"/>
              <a:buChar char="•"/>
            </a:pPr>
            <a:r>
              <a:rPr lang="en-US" altLang="en-US" dirty="0"/>
              <a:t>This document provides guidelines to be used by Project Managers, Roadway Designers, Traffic Engineers, Work Zone Safety Coordinators, and Public Affairs Managers pertaining to acquiring the information to develop TMPs. </a:t>
            </a:r>
          </a:p>
          <a:p>
            <a:pPr marL="176312" indent="-176312">
              <a:buFont typeface="Arial" panose="020B0604020202020204" pitchFamily="34" charset="0"/>
              <a:buChar char="•"/>
            </a:pPr>
            <a:r>
              <a:rPr lang="en-US" altLang="en-US" dirty="0"/>
              <a:t>It also contains guidance on each Project Team member's role and responsibilities in the development of TMPs, and guidance to Project Managers on VDOT's TMP requirements based on the project's level of complexity.</a:t>
            </a:r>
          </a:p>
          <a:p>
            <a:pPr eaLnBrk="1" hangingPunct="1"/>
            <a:r>
              <a:rPr lang="en-US" b="1" dirty="0"/>
              <a:t>Interactions: </a:t>
            </a:r>
            <a:r>
              <a:rPr lang="en-US" dirty="0"/>
              <a:t>None</a:t>
            </a:r>
            <a:endParaRPr lang="en-US" b="1" dirty="0"/>
          </a:p>
          <a:p>
            <a:r>
              <a:rPr lang="en-US" b="1" dirty="0"/>
              <a:t>Notes: </a:t>
            </a:r>
            <a:r>
              <a:rPr lang="en-US" altLang="en-US" dirty="0"/>
              <a:t>This slide shows the cover page one of VDOT’s TMPs, developed for a major Interstate interchange project on the Capital Beltway.</a:t>
            </a:r>
          </a:p>
          <a:p>
            <a:endParaRPr lang="en-US" altLang="en-US" dirty="0"/>
          </a:p>
        </p:txBody>
      </p:sp>
    </p:spTree>
    <p:extLst>
      <p:ext uri="{BB962C8B-B14F-4D97-AF65-F5344CB8AC3E}">
        <p14:creationId xmlns:p14="http://schemas.microsoft.com/office/powerpoint/2010/main" val="324320995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a:xfrm>
            <a:off x="551623" y="4561226"/>
            <a:ext cx="6372639" cy="4657960"/>
          </a:xfrm>
        </p:spPr>
        <p:txBody>
          <a:bodyPr/>
          <a:lstStyle/>
          <a:p>
            <a:pPr eaLnBrk="1" hangingPunct="1"/>
            <a:r>
              <a:rPr lang="en-US" b="1" dirty="0"/>
              <a:t>Key Message:</a:t>
            </a:r>
            <a:r>
              <a:rPr lang="en-US" b="1" baseline="0" dirty="0"/>
              <a:t> </a:t>
            </a:r>
            <a:r>
              <a:rPr lang="en-US" b="0" baseline="0" dirty="0"/>
              <a:t>Maryland TMP requirements.</a:t>
            </a:r>
            <a:endParaRPr lang="en-US" b="1" baseline="0" dirty="0"/>
          </a:p>
          <a:p>
            <a:pPr eaLnBrk="1" hangingPunct="1"/>
            <a:r>
              <a:rPr lang="en-US" b="1" dirty="0"/>
              <a:t>Background Information: </a:t>
            </a:r>
          </a:p>
          <a:p>
            <a:r>
              <a:rPr lang="en-US" dirty="0"/>
              <a:t>Maryland developed quite an extensive manual on how to develop, implement and evaluate Transportation Management Plans, called “Transportation Management Plans: Guidelines for Development, Implementation and Evaluation .” This document provides guidance transportation management plan (TMP) development and  on how and where a transportation management plan (TMP) fits into the processes and procedures that are part of the typical project delivery process. </a:t>
            </a:r>
          </a:p>
          <a:p>
            <a:pPr marL="176312" indent="-176312">
              <a:buFont typeface="Arial" panose="020B0604020202020204" pitchFamily="34" charset="0"/>
              <a:buChar char="•"/>
            </a:pPr>
            <a:r>
              <a:rPr lang="en-US" dirty="0"/>
              <a:t>This document has numerous Appendices listed some of which include:</a:t>
            </a:r>
          </a:p>
          <a:p>
            <a:pPr marL="646480" lvl="1" indent="-176312">
              <a:buFont typeface="Arial" panose="020B0604020202020204" pitchFamily="34" charset="0"/>
              <a:buChar char="•"/>
            </a:pPr>
            <a:r>
              <a:rPr lang="en-US" altLang="en-US" baseline="0" dirty="0">
                <a:solidFill>
                  <a:schemeClr val="tx1"/>
                </a:solidFill>
                <a:hlinkClick r:id="rId3"/>
              </a:rPr>
              <a:t>Summary of Work Zone Impact Management Strategies</a:t>
            </a:r>
            <a:r>
              <a:rPr lang="en-US" altLang="en-US" baseline="0" dirty="0">
                <a:solidFill>
                  <a:schemeClr val="tx1"/>
                </a:solidFill>
              </a:rPr>
              <a:t> (PDF 69KB) - This document provides definitions of work zone impact management strategies, many specific to MdSHA, and is intended to be a reference for selecting work zone management strategies. </a:t>
            </a:r>
          </a:p>
          <a:p>
            <a:pPr marL="646480" lvl="1" indent="-176312">
              <a:buFont typeface="Arial" panose="020B0604020202020204" pitchFamily="34" charset="0"/>
              <a:buChar char="•"/>
            </a:pPr>
            <a:r>
              <a:rPr lang="en-US" altLang="en-US" baseline="0" dirty="0">
                <a:solidFill>
                  <a:schemeClr val="tx1"/>
                </a:solidFill>
                <a:hlinkClick r:id="rId4"/>
              </a:rPr>
              <a:t>Public Information and Outreach Plans Development Guidance</a:t>
            </a:r>
            <a:r>
              <a:rPr lang="en-US" altLang="en-US" baseline="0" dirty="0">
                <a:solidFill>
                  <a:schemeClr val="tx1"/>
                </a:solidFill>
              </a:rPr>
              <a:t> (PDF 165KB) - Provides guidance on developing public information and outreach plans and information such as potential strategies, possible stakeholders and interested parties, sample goals and measures of effectiveness, and the process for establishing a public information and outreach effort. </a:t>
            </a:r>
          </a:p>
          <a:p>
            <a:pPr marL="646480" lvl="1" indent="-176312">
              <a:buFont typeface="Arial" panose="020B0604020202020204" pitchFamily="34" charset="0"/>
              <a:buChar char="•"/>
            </a:pPr>
            <a:r>
              <a:rPr lang="en-US" altLang="en-US" u="sng" baseline="0" dirty="0">
                <a:solidFill>
                  <a:srgbClr val="00B0F0"/>
                </a:solidFill>
              </a:rPr>
              <a:t>Guidance on Identifying significant Projects</a:t>
            </a:r>
          </a:p>
          <a:p>
            <a:pPr marL="646480" lvl="1" indent="-176312">
              <a:buFont typeface="Arial" panose="020B0604020202020204" pitchFamily="34" charset="0"/>
              <a:buChar char="•"/>
            </a:pPr>
            <a:r>
              <a:rPr lang="en-US" u="sng" dirty="0">
                <a:solidFill>
                  <a:srgbClr val="00B0F0"/>
                </a:solidFill>
              </a:rPr>
              <a:t>Guidance on Work Zone Analysis </a:t>
            </a:r>
          </a:p>
          <a:p>
            <a:pPr marL="646480" lvl="1" indent="-176312">
              <a:buFont typeface="Arial" panose="020B0604020202020204" pitchFamily="34" charset="0"/>
              <a:buChar char="•"/>
            </a:pPr>
            <a:r>
              <a:rPr lang="en-US" u="sng" dirty="0">
                <a:solidFill>
                  <a:srgbClr val="00B0F0"/>
                </a:solidFill>
              </a:rPr>
              <a:t>Work Zone Design Checklist </a:t>
            </a:r>
            <a:endParaRPr lang="en-US" altLang="en-US" dirty="0">
              <a:solidFill>
                <a:srgbClr val="00B0F0"/>
              </a:solidFill>
            </a:endParaRPr>
          </a:p>
          <a:p>
            <a:pPr eaLnBrk="1" hangingPunct="1"/>
            <a:r>
              <a:rPr lang="en-US" b="1" dirty="0"/>
              <a:t>Interactions: </a:t>
            </a:r>
            <a:r>
              <a:rPr lang="en-US" dirty="0"/>
              <a:t>None</a:t>
            </a:r>
            <a:endParaRPr lang="en-US" b="1" dirty="0"/>
          </a:p>
          <a:p>
            <a:r>
              <a:rPr lang="en-US" b="1" dirty="0"/>
              <a:t>Notes: </a:t>
            </a:r>
            <a:r>
              <a:rPr lang="en-US" altLang="en-US" dirty="0"/>
              <a:t>None</a:t>
            </a:r>
          </a:p>
          <a:p>
            <a:endParaRPr lang="en-US" dirty="0"/>
          </a:p>
          <a:p>
            <a:endParaRPr lang="en-US" altLang="en-US" dirty="0">
              <a:hlinkClick r:id="rId3"/>
            </a:endParaRPr>
          </a:p>
        </p:txBody>
      </p:sp>
    </p:spTree>
    <p:extLst>
      <p:ext uri="{BB962C8B-B14F-4D97-AF65-F5344CB8AC3E}">
        <p14:creationId xmlns:p14="http://schemas.microsoft.com/office/powerpoint/2010/main" val="31179317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xfrm>
            <a:off x="551623" y="4561226"/>
            <a:ext cx="6372639" cy="4657960"/>
          </a:xfrm>
        </p:spPr>
        <p:txBody>
          <a:bodyPr/>
          <a:lstStyle/>
          <a:p>
            <a:pPr eaLnBrk="1" hangingPunct="1"/>
            <a:r>
              <a:rPr lang="en-US" b="1" dirty="0"/>
              <a:t>Key Message:</a:t>
            </a:r>
            <a:r>
              <a:rPr lang="en-US" b="1" baseline="0" dirty="0"/>
              <a:t> </a:t>
            </a:r>
            <a:r>
              <a:rPr lang="en-US" b="0" baseline="0" dirty="0"/>
              <a:t>Maryland’s notable practice.</a:t>
            </a:r>
          </a:p>
          <a:p>
            <a:pPr eaLnBrk="1" hangingPunct="1"/>
            <a:r>
              <a:rPr lang="en-US" b="1" dirty="0"/>
              <a:t>Background Information: </a:t>
            </a:r>
          </a:p>
          <a:p>
            <a:pPr marL="176312" indent="-176312">
              <a:buFont typeface="Arial" panose="020B0604020202020204" pitchFamily="34" charset="0"/>
              <a:buChar char="•"/>
            </a:pPr>
            <a:r>
              <a:rPr lang="en-US" dirty="0"/>
              <a:t>One of the other appendices listed in the Maryland TMP plan is the “Maintenance of Traffic (MOT) Red Flag Summary.”</a:t>
            </a:r>
          </a:p>
          <a:p>
            <a:pPr marL="176312" indent="-176312">
              <a:buFont typeface="Arial" panose="020B0604020202020204" pitchFamily="34" charset="0"/>
              <a:buChar char="•"/>
            </a:pPr>
            <a:r>
              <a:rPr lang="en-US" dirty="0"/>
              <a:t>The goal of the Maintenance of Traffic (MOT) Red Flag Summary is to identify any existing barriers that may affect safety and mobility during construction or that may pose significant construction issues. Red flags are meant to identify locations that may entail additional study coordination; creative management, design or construction approaches; or increased right-of-way or construction costs.</a:t>
            </a:r>
          </a:p>
          <a:p>
            <a:pPr marL="176312" indent="-176312">
              <a:lnSpc>
                <a:spcPct val="90000"/>
              </a:lnSpc>
              <a:buFont typeface="Arial" panose="020B0604020202020204" pitchFamily="34" charset="0"/>
              <a:buChar char="•"/>
            </a:pPr>
            <a:r>
              <a:rPr lang="en-US" altLang="en-US" dirty="0"/>
              <a:t>MOT Red Flag Summary asks questions like:</a:t>
            </a:r>
          </a:p>
          <a:p>
            <a:pPr marL="646480" lvl="1" indent="-176312">
              <a:lnSpc>
                <a:spcPct val="90000"/>
              </a:lnSpc>
              <a:buFont typeface="Arial" panose="020B0604020202020204" pitchFamily="34" charset="0"/>
              <a:buChar char="•"/>
            </a:pPr>
            <a:r>
              <a:rPr lang="en-US" altLang="en-US" b="1" dirty="0"/>
              <a:t> </a:t>
            </a:r>
            <a:r>
              <a:rPr lang="en-US" altLang="en-US" b="0" dirty="0"/>
              <a:t>Can traffic be detoured?</a:t>
            </a:r>
          </a:p>
          <a:p>
            <a:pPr marL="646480" lvl="1" indent="-176312">
              <a:lnSpc>
                <a:spcPct val="90000"/>
              </a:lnSpc>
              <a:buFont typeface="Arial" panose="020B0604020202020204" pitchFamily="34" charset="0"/>
              <a:buChar char="•"/>
            </a:pPr>
            <a:r>
              <a:rPr lang="en-US" altLang="en-US" b="0" dirty="0"/>
              <a:t> Is the existing shoulder in good enough condition to support traffic during construction?</a:t>
            </a:r>
          </a:p>
          <a:p>
            <a:pPr marL="646480" lvl="1" indent="-176312">
              <a:lnSpc>
                <a:spcPct val="90000"/>
              </a:lnSpc>
              <a:buFont typeface="Arial" panose="020B0604020202020204" pitchFamily="34" charset="0"/>
              <a:buChar char="•"/>
            </a:pPr>
            <a:r>
              <a:rPr lang="en-US" altLang="en-US" b="0" dirty="0"/>
              <a:t> Could additional width be required on culverts or bridges to maintain traffic?</a:t>
            </a:r>
          </a:p>
          <a:p>
            <a:pPr marL="646480" lvl="1" indent="-176312">
              <a:lnSpc>
                <a:spcPct val="90000"/>
              </a:lnSpc>
              <a:buFont typeface="Arial" panose="020B0604020202020204" pitchFamily="34" charset="0"/>
              <a:buChar char="•"/>
            </a:pPr>
            <a:r>
              <a:rPr lang="en-US" altLang="en-US" b="0" dirty="0"/>
              <a:t> Could a crossover be needed?</a:t>
            </a:r>
            <a:endParaRPr lang="en-US" b="1" dirty="0"/>
          </a:p>
          <a:p>
            <a:r>
              <a:rPr lang="en-US" b="1" dirty="0"/>
              <a:t>Interactions: </a:t>
            </a:r>
            <a:r>
              <a:rPr lang="en-US" dirty="0"/>
              <a:t>None</a:t>
            </a:r>
            <a:endParaRPr lang="en-US" b="1" dirty="0"/>
          </a:p>
          <a:p>
            <a:pPr eaLnBrk="1" hangingPunct="1"/>
            <a:r>
              <a:rPr lang="en-US" b="1" dirty="0"/>
              <a:t>Notes: </a:t>
            </a:r>
            <a:r>
              <a:rPr lang="en-US" dirty="0"/>
              <a:t>None</a:t>
            </a:r>
          </a:p>
          <a:p>
            <a:endParaRPr lang="en-US" dirty="0"/>
          </a:p>
          <a:p>
            <a:pPr>
              <a:lnSpc>
                <a:spcPct val="90000"/>
              </a:lnSpc>
              <a:buFontTx/>
              <a:buChar char="•"/>
            </a:pPr>
            <a:endParaRPr lang="en-US" altLang="en-US" dirty="0"/>
          </a:p>
        </p:txBody>
      </p:sp>
    </p:spTree>
    <p:extLst>
      <p:ext uri="{BB962C8B-B14F-4D97-AF65-F5344CB8AC3E}">
        <p14:creationId xmlns:p14="http://schemas.microsoft.com/office/powerpoint/2010/main" val="3675208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pPr eaLnBrk="1" hangingPunct="1"/>
            <a:r>
              <a:rPr lang="en-US" b="1" dirty="0"/>
              <a:t>Key Message:</a:t>
            </a:r>
            <a:r>
              <a:rPr lang="en-US" b="1" baseline="0" dirty="0"/>
              <a:t> </a:t>
            </a:r>
            <a:r>
              <a:rPr lang="en-US" b="0" baseline="0" dirty="0"/>
              <a:t>Missouri’s notable practice.</a:t>
            </a:r>
          </a:p>
          <a:p>
            <a:pPr eaLnBrk="1" hangingPunct="1"/>
            <a:r>
              <a:rPr lang="en-US" b="1" dirty="0"/>
              <a:t>Background Information: </a:t>
            </a:r>
          </a:p>
          <a:p>
            <a:pPr marL="176312" indent="-176312">
              <a:buFont typeface="Arial" panose="020B0604020202020204" pitchFamily="34" charset="0"/>
              <a:buChar char="•"/>
            </a:pPr>
            <a:r>
              <a:rPr lang="en-US" sz="1000" dirty="0"/>
              <a:t>Missouri DOT developed a Transportation Management Plan (TMP) Strategy Database to aid in the selection of work zone management strategies and development of TMPs for its road projects in a more systematic way.  </a:t>
            </a:r>
          </a:p>
          <a:p>
            <a:pPr marL="176312" indent="-176312">
              <a:buFont typeface="Arial" panose="020B0604020202020204" pitchFamily="34" charset="0"/>
              <a:buChar char="•"/>
            </a:pPr>
            <a:r>
              <a:rPr lang="en-US" altLang="en-US" sz="1000" dirty="0"/>
              <a:t>Organized around four major triggers (project goals) focusing on time concerns, public impact, location, and traffic flow. </a:t>
            </a:r>
          </a:p>
          <a:p>
            <a:pPr marL="176312" indent="-176312">
              <a:buFont typeface="Arial" panose="020B0604020202020204" pitchFamily="34" charset="0"/>
              <a:buChar char="•"/>
            </a:pPr>
            <a:r>
              <a:rPr lang="en-US" altLang="en-US" sz="1000" dirty="0"/>
              <a:t>Under each area, users can select options such as "short-term project" or "concerns for worker safety" and the system will then display the possible strategies that will meet the goals of each project. </a:t>
            </a:r>
          </a:p>
          <a:p>
            <a:pPr marL="176312" indent="-176312">
              <a:buFont typeface="Arial" panose="020B0604020202020204" pitchFamily="34" charset="0"/>
              <a:buChar char="•"/>
            </a:pPr>
            <a:r>
              <a:rPr lang="en-US" altLang="en-US" sz="1000" dirty="0"/>
              <a:t>The strategies are accompanied by additional pertinent information, such as whether increased enforcement or public information is needed. </a:t>
            </a:r>
          </a:p>
          <a:p>
            <a:pPr marL="176312" indent="-176312">
              <a:buFont typeface="Arial" panose="020B0604020202020204" pitchFamily="34" charset="0"/>
              <a:buChar char="•"/>
            </a:pPr>
            <a:r>
              <a:rPr lang="en-US" altLang="en-US" sz="1000" dirty="0"/>
              <a:t>Use the database at the very beginning of work zone planning in order to choose the most effective methods from the start, with re-evaluation occurring in the design stage. Construction personnel can use the program to find a solution if concerns arise while the work zone is in operation. </a:t>
            </a:r>
          </a:p>
          <a:p>
            <a:pPr marL="176312" indent="-176312">
              <a:buFont typeface="Arial" panose="020B0604020202020204" pitchFamily="34" charset="0"/>
              <a:buChar char="•"/>
            </a:pPr>
            <a:r>
              <a:rPr lang="en-US" altLang="en-US" sz="1000" dirty="0"/>
              <a:t>As part of TMP development and documentation, MoDOT writes an executive summary that describes the project, identifies whether it is a significant project, and describes the TMP strategies that will be implemented for the project. These summaries will be attached to the output from the database.</a:t>
            </a:r>
          </a:p>
          <a:p>
            <a:pPr marL="176312" indent="-176312">
              <a:buFont typeface="Arial" panose="020B0604020202020204" pitchFamily="34" charset="0"/>
              <a:buChar char="•"/>
            </a:pPr>
            <a:r>
              <a:rPr lang="en-US" altLang="en-US" sz="1000" dirty="0"/>
              <a:t>Database was developed by the Work Zone Quality Circle, MoDOT's work zone management task force, and is based on the work zone management strategies matrix found in </a:t>
            </a:r>
            <a:r>
              <a:rPr lang="en-US" altLang="en-US" sz="1000" dirty="0">
                <a:hlinkClick r:id="rId3"/>
              </a:rPr>
              <a:t>Developing and Implementing Transportation Management Plans for Work Zones</a:t>
            </a:r>
            <a:r>
              <a:rPr lang="en-US" altLang="en-US" sz="1000" dirty="0"/>
              <a:t>.</a:t>
            </a:r>
            <a:endParaRPr lang="en-US" dirty="0"/>
          </a:p>
          <a:p>
            <a:r>
              <a:rPr lang="en-US" b="1" dirty="0"/>
              <a:t>Interactions: </a:t>
            </a:r>
            <a:r>
              <a:rPr lang="en-US" dirty="0"/>
              <a:t>None</a:t>
            </a:r>
            <a:endParaRPr lang="en-US" b="1" dirty="0"/>
          </a:p>
          <a:p>
            <a:pPr eaLnBrk="1" hangingPunct="1"/>
            <a:r>
              <a:rPr lang="en-US" b="1" dirty="0"/>
              <a:t>Notes: </a:t>
            </a:r>
            <a:r>
              <a:rPr lang="en-US" dirty="0"/>
              <a:t>None</a:t>
            </a:r>
          </a:p>
          <a:p>
            <a:pPr defTabSz="940333">
              <a:defRPr/>
            </a:pPr>
            <a:endParaRPr lang="en-US" altLang="en-US" b="1" dirty="0"/>
          </a:p>
          <a:p>
            <a:endParaRPr lang="en-US" altLang="en-US" dirty="0"/>
          </a:p>
          <a:p>
            <a:endParaRPr lang="en-US" altLang="en-US" dirty="0"/>
          </a:p>
        </p:txBody>
      </p:sp>
    </p:spTree>
    <p:extLst>
      <p:ext uri="{BB962C8B-B14F-4D97-AF65-F5344CB8AC3E}">
        <p14:creationId xmlns:p14="http://schemas.microsoft.com/office/powerpoint/2010/main" val="13804129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xfrm>
            <a:off x="732184" y="4561227"/>
            <a:ext cx="5872370" cy="4736658"/>
          </a:xfrm>
        </p:spPr>
        <p:txBody>
          <a:bodyPr/>
          <a:lstStyle/>
          <a:p>
            <a:pPr eaLnBrk="1" hangingPunct="1"/>
            <a:r>
              <a:rPr lang="en-US" b="1" dirty="0"/>
              <a:t>Key Message:</a:t>
            </a:r>
            <a:r>
              <a:rPr lang="en-US" b="1" baseline="0" dirty="0"/>
              <a:t> </a:t>
            </a:r>
            <a:r>
              <a:rPr lang="en-US" b="0" baseline="0" dirty="0"/>
              <a:t>Missouri’s notable practice.</a:t>
            </a:r>
          </a:p>
          <a:p>
            <a:pPr eaLnBrk="1" hangingPunct="1"/>
            <a:r>
              <a:rPr lang="en-US" b="1" dirty="0"/>
              <a:t>Background Information: </a:t>
            </a:r>
          </a:p>
          <a:p>
            <a:pPr marL="176312" indent="-176312">
              <a:buFont typeface="Arial" panose="020B0604020202020204" pitchFamily="34" charset="0"/>
              <a:buChar char="•"/>
            </a:pPr>
            <a:r>
              <a:rPr lang="en-US" altLang="en-US" dirty="0"/>
              <a:t>The TMP Strategy Database is an Access database that returns possible appropriate work zone management strategies based on user inputs. </a:t>
            </a:r>
          </a:p>
          <a:p>
            <a:pPr marL="176312" indent="-176312">
              <a:buFont typeface="Arial" panose="020B0604020202020204" pitchFamily="34" charset="0"/>
              <a:buChar char="•"/>
            </a:pPr>
            <a:r>
              <a:rPr lang="en-US" altLang="en-US" dirty="0"/>
              <a:t>The database is organized around four major triggers (project goals) focusing on</a:t>
            </a:r>
            <a:r>
              <a:rPr lang="en-US" altLang="en-US" b="1" dirty="0"/>
              <a:t> </a:t>
            </a:r>
            <a:r>
              <a:rPr lang="en-US" altLang="en-US" dirty="0"/>
              <a:t>time concerns, public impact, location, and traffic flow. </a:t>
            </a:r>
          </a:p>
          <a:p>
            <a:pPr marL="646480" lvl="1" indent="-176312">
              <a:buFont typeface="Arial" panose="020B0604020202020204" pitchFamily="34" charset="0"/>
              <a:buChar char="•"/>
            </a:pPr>
            <a:r>
              <a:rPr lang="en-US" altLang="en-US" dirty="0"/>
              <a:t>Under each project goal, users can select options such as “short-term project” or “concerns for worker safety” and the system will then display the possible strategies that will meet the goals of each project. The strategies are accompanied by additional pertinent information, such as whether increased enforcement or public information is needed. </a:t>
            </a:r>
          </a:p>
          <a:p>
            <a:pPr marL="176312" indent="-176312">
              <a:buFont typeface="Arial" panose="020B0604020202020204" pitchFamily="34" charset="0"/>
              <a:buChar char="•"/>
            </a:pPr>
            <a:r>
              <a:rPr lang="en-US" altLang="en-US" dirty="0"/>
              <a:t>MoDOT said it intends to use the TMP Database at the very beginning of work zone planning in order to choose the most effective methods from the start, with re-evaluation occurring in the design stage. Construction personnel will also be able to use the program to find a solution if concerns arise while the work zone is in operation. </a:t>
            </a:r>
          </a:p>
          <a:p>
            <a:pPr marL="176312" indent="-176312">
              <a:buFont typeface="Arial" panose="020B0604020202020204" pitchFamily="34" charset="0"/>
              <a:buChar char="•"/>
            </a:pPr>
            <a:r>
              <a:rPr lang="en-US" altLang="en-US" dirty="0"/>
              <a:t>The database was developed by the Work Zone Quality Circle, MoDOT’s work zone management task force, and is based on the work zone management strategies matrix found in the FHWA-developed guide entitled </a:t>
            </a:r>
            <a:r>
              <a:rPr lang="en-US" altLang="en-US" i="1" dirty="0"/>
              <a:t>Developing and Implementing Transportation Management Plans for Work Zones </a:t>
            </a:r>
            <a:r>
              <a:rPr lang="en-US" altLang="en-US" dirty="0"/>
              <a:t>Guidebook.</a:t>
            </a:r>
          </a:p>
          <a:p>
            <a:r>
              <a:rPr lang="en-US" b="1" dirty="0"/>
              <a:t>Interactions: </a:t>
            </a:r>
            <a:r>
              <a:rPr lang="en-US" dirty="0"/>
              <a:t>None</a:t>
            </a:r>
            <a:endParaRPr lang="en-US" b="1" dirty="0"/>
          </a:p>
          <a:p>
            <a:pPr eaLnBrk="1" hangingPunct="1"/>
            <a:r>
              <a:rPr lang="en-US" b="1" dirty="0"/>
              <a:t>Notes: </a:t>
            </a:r>
            <a:r>
              <a:rPr lang="en-US" dirty="0"/>
              <a:t>None</a:t>
            </a:r>
            <a:endParaRPr lang="en-US" altLang="en-US" dirty="0"/>
          </a:p>
        </p:txBody>
      </p:sp>
    </p:spTree>
    <p:extLst>
      <p:ext uri="{BB962C8B-B14F-4D97-AF65-F5344CB8AC3E}">
        <p14:creationId xmlns:p14="http://schemas.microsoft.com/office/powerpoint/2010/main" val="1938121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0333">
              <a:defRPr/>
            </a:pPr>
            <a:r>
              <a:rPr lang="en-US" b="1" dirty="0"/>
              <a:t>Key Message:</a:t>
            </a:r>
            <a:r>
              <a:rPr lang="en-US" b="1" baseline="0" dirty="0"/>
              <a:t> </a:t>
            </a:r>
            <a:r>
              <a:rPr lang="en-US" b="0" baseline="0" dirty="0"/>
              <a:t>A TMP lays out a set of coordinated transportation management strategies and describes how they will be used to manage the work zone impacts of a road project. </a:t>
            </a:r>
            <a:r>
              <a:rPr lang="en-US" altLang="en-US" dirty="0"/>
              <a:t>To support the identification and application of these</a:t>
            </a:r>
            <a:r>
              <a:rPr lang="en-US" altLang="en-US" baseline="0" dirty="0"/>
              <a:t> </a:t>
            </a:r>
            <a:r>
              <a:rPr lang="en-US" altLang="en-US" dirty="0"/>
              <a:t>strategies, FHWA expanded the existing requirement for developing a Traffic Control Plan (TCP) for handling traffic at each WZ to now require the development and implementation of a Transportation Management Plan (TMP). </a:t>
            </a:r>
          </a:p>
          <a:p>
            <a:pPr defTabSz="967790">
              <a:defRPr/>
            </a:pPr>
            <a:r>
              <a:rPr lang="en-US" b="1" dirty="0"/>
              <a:t>Background Information</a:t>
            </a:r>
            <a:r>
              <a:rPr lang="en-US" dirty="0"/>
              <a:t>: </a:t>
            </a:r>
          </a:p>
          <a:p>
            <a:pPr marL="181461" indent="-181461">
              <a:buFont typeface="Arial" panose="020B0604020202020204" pitchFamily="34" charset="0"/>
              <a:buChar char="•"/>
            </a:pPr>
            <a:r>
              <a:rPr lang="en-US" altLang="en-US" dirty="0"/>
              <a:t>Effective WZ management can require a combination of strategies. </a:t>
            </a:r>
          </a:p>
          <a:p>
            <a:pPr marL="181461" lvl="1" indent="-181461" defTabSz="940333">
              <a:buFont typeface="Arial" panose="020B0604020202020204" pitchFamily="34" charset="0"/>
              <a:buChar char="•"/>
              <a:defRPr/>
            </a:pPr>
            <a:r>
              <a:rPr lang="en-US" altLang="en-US" dirty="0"/>
              <a:t>Projects with more expected impacts may need more analysis and more strategies, such as temporary traffic control measures and devices, operational strategies, and public information and outreach. </a:t>
            </a:r>
          </a:p>
          <a:p>
            <a:pPr marL="181461" indent="-181461">
              <a:buFont typeface="Arial" panose="020B0604020202020204" pitchFamily="34" charset="0"/>
              <a:buChar char="•"/>
            </a:pPr>
            <a:r>
              <a:rPr lang="en-US" altLang="en-US" dirty="0"/>
              <a:t>Inclusion of such strategies in the TMP helps to improve safety, reduce traffic and mobility impacts, and promote coordination in and around the WZ. </a:t>
            </a:r>
          </a:p>
          <a:p>
            <a:pPr defTabSz="1012915">
              <a:defRPr/>
            </a:pPr>
            <a:r>
              <a:rPr lang="en-US" b="1" dirty="0"/>
              <a:t>Interaction: </a:t>
            </a:r>
            <a:r>
              <a:rPr lang="en-US" dirty="0"/>
              <a:t>None.</a:t>
            </a:r>
          </a:p>
          <a:p>
            <a:pPr defTabSz="1012915">
              <a:defRPr/>
            </a:pPr>
            <a:r>
              <a:rPr lang="en-US" b="1" dirty="0"/>
              <a:t>Notes: </a:t>
            </a:r>
            <a:r>
              <a:rPr lang="en-US" dirty="0"/>
              <a:t>None.</a:t>
            </a:r>
          </a:p>
          <a:p>
            <a:pPr eaLnBrk="1" hangingPunct="1"/>
            <a:endParaRPr lang="en-US" b="1" dirty="0"/>
          </a:p>
          <a:p>
            <a:endParaRPr lang="en-US" dirty="0"/>
          </a:p>
        </p:txBody>
      </p:sp>
    </p:spTree>
    <p:extLst>
      <p:ext uri="{BB962C8B-B14F-4D97-AF65-F5344CB8AC3E}">
        <p14:creationId xmlns:p14="http://schemas.microsoft.com/office/powerpoint/2010/main" val="39663626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Illinois’ notable practice</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b="0" dirty="0"/>
              <a:t>Illinois</a:t>
            </a:r>
            <a:r>
              <a:rPr lang="en-US" b="0" baseline="0" dirty="0"/>
              <a:t> prepared a new policy and then included the policy in the rewrite of its Design manual. </a:t>
            </a:r>
          </a:p>
          <a:p>
            <a:pPr marL="176312" indent="-176312">
              <a:buFont typeface="Arial" panose="020B0604020202020204" pitchFamily="34" charset="0"/>
              <a:buChar char="•"/>
            </a:pPr>
            <a:r>
              <a:rPr lang="en-US" b="0" dirty="0"/>
              <a:t>This is the Illinois TMP component checklist for large</a:t>
            </a:r>
            <a:r>
              <a:rPr lang="en-US" b="0" baseline="0" dirty="0"/>
              <a:t> projects.  </a:t>
            </a:r>
          </a:p>
          <a:p>
            <a:pPr marL="176312" indent="-176312">
              <a:buFont typeface="Arial" panose="020B0604020202020204" pitchFamily="34" charset="0"/>
              <a:buChar char="•"/>
            </a:pPr>
            <a:r>
              <a:rPr lang="en-US" b="0" baseline="0" dirty="0"/>
              <a:t>They also include an example template of a TMP for a small project on a significant route.</a:t>
            </a:r>
            <a:endParaRPr lang="en-US" b="0" dirty="0"/>
          </a:p>
          <a:p>
            <a:r>
              <a:rPr lang="en-US" b="1" dirty="0"/>
              <a:t>Interactions: </a:t>
            </a:r>
            <a:r>
              <a:rPr lang="en-US" dirty="0"/>
              <a:t>None</a:t>
            </a:r>
            <a:endParaRPr lang="en-US" b="1" dirty="0"/>
          </a:p>
          <a:p>
            <a:pPr eaLnBrk="1" hangingPunct="1"/>
            <a:r>
              <a:rPr lang="en-US" b="1" dirty="0"/>
              <a:t>Notes: </a:t>
            </a:r>
            <a:r>
              <a:rPr lang="en-US" dirty="0"/>
              <a:t>None</a:t>
            </a:r>
          </a:p>
          <a:p>
            <a:endParaRPr lang="en-US" dirty="0"/>
          </a:p>
          <a:p>
            <a:endParaRPr lang="en-US" dirty="0"/>
          </a:p>
        </p:txBody>
      </p:sp>
    </p:spTree>
    <p:extLst>
      <p:ext uri="{BB962C8B-B14F-4D97-AF65-F5344CB8AC3E}">
        <p14:creationId xmlns:p14="http://schemas.microsoft.com/office/powerpoint/2010/main" val="13367701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Illinois’ notable practice</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b="0" dirty="0"/>
              <a:t>Illinois</a:t>
            </a:r>
            <a:r>
              <a:rPr lang="en-US" b="0" baseline="0" dirty="0"/>
              <a:t> prepared a new policy and then included the policy in the rewrite of its Design manual. </a:t>
            </a:r>
          </a:p>
          <a:p>
            <a:pPr marL="176312" indent="-176312">
              <a:buFont typeface="Arial" panose="020B0604020202020204" pitchFamily="34" charset="0"/>
              <a:buChar char="•"/>
            </a:pPr>
            <a:r>
              <a:rPr lang="en-US" b="0" dirty="0"/>
              <a:t>This is the Illinois TMP component checklist for large</a:t>
            </a:r>
            <a:r>
              <a:rPr lang="en-US" b="0" baseline="0" dirty="0"/>
              <a:t> projects.  </a:t>
            </a:r>
          </a:p>
          <a:p>
            <a:pPr marL="176312" indent="-176312">
              <a:buFont typeface="Arial" panose="020B0604020202020204" pitchFamily="34" charset="0"/>
              <a:buChar char="•"/>
            </a:pPr>
            <a:r>
              <a:rPr lang="en-US" b="0" baseline="0" dirty="0"/>
              <a:t>They also include an example template of a TMP for a small project on a significant route.</a:t>
            </a:r>
            <a:endParaRPr lang="en-US" b="0" dirty="0"/>
          </a:p>
          <a:p>
            <a:r>
              <a:rPr lang="en-US" b="1" dirty="0"/>
              <a:t>Interactions: </a:t>
            </a:r>
            <a:r>
              <a:rPr lang="en-US" dirty="0"/>
              <a:t>None</a:t>
            </a:r>
            <a:endParaRPr lang="en-US" b="1" dirty="0"/>
          </a:p>
          <a:p>
            <a:pPr eaLnBrk="1" hangingPunct="1"/>
            <a:r>
              <a:rPr lang="en-US" b="1" dirty="0"/>
              <a:t>Notes: </a:t>
            </a:r>
            <a:r>
              <a:rPr lang="en-US" dirty="0"/>
              <a:t>None</a:t>
            </a:r>
          </a:p>
          <a:p>
            <a:endParaRPr lang="en-US" dirty="0"/>
          </a:p>
          <a:p>
            <a:endParaRPr lang="en-US" dirty="0"/>
          </a:p>
        </p:txBody>
      </p:sp>
    </p:spTree>
    <p:extLst>
      <p:ext uri="{BB962C8B-B14F-4D97-AF65-F5344CB8AC3E}">
        <p14:creationId xmlns:p14="http://schemas.microsoft.com/office/powerpoint/2010/main" val="22010419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FHWA</a:t>
            </a:r>
            <a:r>
              <a:rPr lang="en-US" b="0" baseline="0" dirty="0"/>
              <a:t>’s website has lists of resources</a:t>
            </a:r>
            <a:endParaRPr lang="en-US" b="1" baseline="0" dirty="0"/>
          </a:p>
          <a:p>
            <a:pPr eaLnBrk="1" hangingPunct="1"/>
            <a:r>
              <a:rPr lang="en-US" b="1" dirty="0"/>
              <a:t>Background Information: </a:t>
            </a:r>
          </a:p>
          <a:p>
            <a:pPr eaLnBrk="1" hangingPunct="1"/>
            <a:r>
              <a:rPr lang="en-US" dirty="0"/>
              <a:t>Provides samples, templates, and tips to help transportation agencies develop and implement their own TMPs. The website includes a link to the entire document, which includes the sample plans and templates, and links to the individual templates in editable Microsoft Word format so that agencies can fill in and tailor the templates to their projects.</a:t>
            </a:r>
            <a:endParaRPr lang="en-US" b="1" dirty="0"/>
          </a:p>
          <a:p>
            <a:pPr marL="646480" lvl="1" indent="-176312">
              <a:buFont typeface="Arial" panose="020B0604020202020204" pitchFamily="34" charset="0"/>
              <a:buChar char="•"/>
            </a:pPr>
            <a:r>
              <a:rPr lang="en-US" dirty="0"/>
              <a:t>Sample Transportation Management Plans and Templates </a:t>
            </a:r>
          </a:p>
          <a:p>
            <a:pPr marL="646480" lvl="1" indent="-176312">
              <a:buFont typeface="Arial" panose="020B0604020202020204" pitchFamily="34" charset="0"/>
              <a:buChar char="•"/>
            </a:pPr>
            <a:r>
              <a:rPr lang="en-US" dirty="0"/>
              <a:t>TMP Template 1: Minor-to-Moderate Impacts </a:t>
            </a:r>
          </a:p>
          <a:p>
            <a:pPr marL="646480" lvl="1" indent="-176312">
              <a:buFont typeface="Arial" panose="020B0604020202020204" pitchFamily="34" charset="0"/>
              <a:buChar char="•"/>
            </a:pPr>
            <a:r>
              <a:rPr lang="en-US" dirty="0"/>
              <a:t>TMP Template 2: Moderate-to-Major Impacts</a:t>
            </a:r>
          </a:p>
          <a:p>
            <a:pPr marL="176312" indent="-176312">
              <a:buFont typeface="Arial" panose="020B0604020202020204" pitchFamily="34" charset="0"/>
              <a:buChar char="•"/>
            </a:pPr>
            <a:r>
              <a:rPr lang="en-US" b="1" dirty="0"/>
              <a:t>FHWA</a:t>
            </a:r>
            <a:r>
              <a:rPr lang="en-US" b="1" baseline="0" dirty="0"/>
              <a:t> is currently developing a tool for developing TMP for Design-Build projects.</a:t>
            </a:r>
            <a:endParaRPr lang="en-US" b="1" dirty="0"/>
          </a:p>
          <a:p>
            <a:r>
              <a:rPr lang="en-US" b="1" dirty="0"/>
              <a:t>Interactions: </a:t>
            </a:r>
            <a:r>
              <a:rPr lang="en-US" dirty="0"/>
              <a:t>None</a:t>
            </a:r>
            <a:endParaRPr lang="en-US" b="1" dirty="0"/>
          </a:p>
          <a:p>
            <a:pPr eaLnBrk="1" hangingPunct="1"/>
            <a:r>
              <a:rPr lang="en-US" b="1" dirty="0"/>
              <a:t>Notes: </a:t>
            </a:r>
            <a:r>
              <a:rPr lang="en-US" dirty="0"/>
              <a:t>None</a:t>
            </a:r>
          </a:p>
          <a:p>
            <a:endParaRPr lang="en-US" dirty="0"/>
          </a:p>
          <a:p>
            <a:endParaRPr lang="en-US" dirty="0"/>
          </a:p>
        </p:txBody>
      </p:sp>
    </p:spTree>
    <p:extLst>
      <p:ext uri="{BB962C8B-B14F-4D97-AF65-F5344CB8AC3E}">
        <p14:creationId xmlns:p14="http://schemas.microsoft.com/office/powerpoint/2010/main" val="41144535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Estimating TMP cost early is crucial, so be sure to take into account the cost of each element.</a:t>
            </a:r>
          </a:p>
          <a:p>
            <a:pPr eaLnBrk="1" hangingPunct="1"/>
            <a:r>
              <a:rPr lang="en-US" b="1" dirty="0"/>
              <a:t>Background Information: </a:t>
            </a:r>
          </a:p>
          <a:p>
            <a:pPr marL="176312" indent="-176312">
              <a:buFont typeface="Arial" panose="020B0604020202020204" pitchFamily="34" charset="0"/>
              <a:buChar char="•"/>
            </a:pPr>
            <a:r>
              <a:rPr lang="en-US" dirty="0"/>
              <a:t>The TMP cost includes the TMP development process, the implementation of the selected strategies, monitoring during construction, and any post project activities. TMP cost will vary based on project size, the extent of project impacts, location, and duration of the project. Generally the larger and more complex a project is, the greater the overall TMP cost. </a:t>
            </a:r>
          </a:p>
          <a:p>
            <a:pPr marL="176312" indent="-176312">
              <a:buFont typeface="Arial" panose="020B0604020202020204" pitchFamily="34" charset="0"/>
              <a:buChar char="•"/>
            </a:pPr>
            <a:r>
              <a:rPr lang="en-US" dirty="0"/>
              <a:t>Estimating the costs to implement the TMP and including these costs within the overall project cost is critical, as it may be difficult to obtain additional funding at a later time. </a:t>
            </a:r>
          </a:p>
          <a:p>
            <a:pPr marL="176312" indent="-176312">
              <a:buFont typeface="Arial" panose="020B0604020202020204" pitchFamily="34" charset="0"/>
              <a:buChar char="•"/>
            </a:pPr>
            <a:r>
              <a:rPr lang="en-US" dirty="0"/>
              <a:t>When there is more than one project occurring in an area, it may be possible to share some TMP costs across projects, such as costs for a public outreach campaign or the use of a motorist assist patrol to address disabled vehicles. </a:t>
            </a:r>
          </a:p>
          <a:p>
            <a:r>
              <a:rPr lang="en-US" b="1" dirty="0"/>
              <a:t>Interactions: </a:t>
            </a:r>
            <a:r>
              <a:rPr lang="en-US" b="0" dirty="0"/>
              <a:t>None.</a:t>
            </a:r>
          </a:p>
          <a:p>
            <a:pPr eaLnBrk="1" hangingPunct="1"/>
            <a:r>
              <a:rPr lang="en-US" b="1" dirty="0"/>
              <a:t>Notes: </a:t>
            </a:r>
            <a:r>
              <a:rPr lang="en-US" dirty="0"/>
              <a:t>None</a:t>
            </a:r>
          </a:p>
        </p:txBody>
      </p:sp>
    </p:spTree>
    <p:extLst>
      <p:ext uri="{BB962C8B-B14F-4D97-AF65-F5344CB8AC3E}">
        <p14:creationId xmlns:p14="http://schemas.microsoft.com/office/powerpoint/2010/main" val="18711450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eaLnBrk="1" hangingPunct="1"/>
            <a:r>
              <a:rPr lang="en-US" b="1" dirty="0"/>
              <a:t>Key Message:</a:t>
            </a:r>
            <a:r>
              <a:rPr lang="en-US" b="0" baseline="0" dirty="0"/>
              <a:t> Guidelines for paying for TMP implementation</a:t>
            </a:r>
          </a:p>
          <a:p>
            <a:pPr eaLnBrk="1" hangingPunct="1"/>
            <a:r>
              <a:rPr lang="en-US" b="1" dirty="0"/>
              <a:t>Background Information: </a:t>
            </a:r>
          </a:p>
          <a:p>
            <a:pPr marL="176312" indent="-176312">
              <a:buFont typeface="Arial" panose="020B0604020202020204" pitchFamily="34" charset="0"/>
              <a:buChar char="•"/>
            </a:pPr>
            <a:r>
              <a:rPr lang="en-US" dirty="0"/>
              <a:t>Cost estimates for the various TMP strategies should be itemized and documented when feasible, with cost responsibilities, opportunities for sharing or coordinating with other projects, and funding sources specified. </a:t>
            </a:r>
          </a:p>
          <a:p>
            <a:pPr marL="176312" indent="-176312">
              <a:buFont typeface="Arial" panose="020B0604020202020204" pitchFamily="34" charset="0"/>
              <a:buChar char="•"/>
            </a:pPr>
            <a:r>
              <a:rPr lang="en-US" dirty="0"/>
              <a:t>TMP strategies can be funded as part of the construction contract, in separate agreements with other contractors, and within the owner-agency. </a:t>
            </a:r>
          </a:p>
          <a:p>
            <a:pPr marL="646480" lvl="1" indent="-176312">
              <a:buFont typeface="Arial" panose="020B0604020202020204" pitchFamily="34" charset="0"/>
              <a:buChar char="•"/>
            </a:pPr>
            <a:r>
              <a:rPr lang="en-US" dirty="0"/>
              <a:t>For example, if one of the TMP strategies is to implement a temporary intelligent transportation system for work zone monitoring and management, the agency might include that strategy in the construction contract or might implement it through a separate agreement with a consultant or vendor.</a:t>
            </a:r>
          </a:p>
          <a:p>
            <a:pPr marL="176312" indent="-176312">
              <a:buFont typeface="Arial" panose="020B0604020202020204" pitchFamily="34" charset="0"/>
              <a:buChar char="•"/>
            </a:pPr>
            <a:r>
              <a:rPr lang="en-US" dirty="0"/>
              <a:t>For public information strategies, an agency might choose to use a separate consultant contract with a pubic relations firm or have the outreach strategies done by the agency's </a:t>
            </a:r>
            <a:r>
              <a:rPr lang="en-US" sz="1100" dirty="0"/>
              <a:t>own pubic information officer</a:t>
            </a:r>
            <a:r>
              <a:rPr lang="en-US" dirty="0"/>
              <a:t>. </a:t>
            </a:r>
          </a:p>
          <a:p>
            <a:pPr marL="176312" indent="-176312">
              <a:buFont typeface="Arial" panose="020B0604020202020204" pitchFamily="34" charset="0"/>
              <a:buChar char="•"/>
            </a:pPr>
            <a:r>
              <a:rPr lang="en-US" dirty="0"/>
              <a:t>Provisions for a TMP must be included in the project's plans, specifications, and estimates, or PS&amp;Es. The PS&amp;Es must either contain all the elements of an agency-developed TMP that will be implemented by the construction contractor, or include provisions for the contractor to develop and implement a TMP. </a:t>
            </a:r>
          </a:p>
          <a:p>
            <a:pPr marL="176312" indent="-176312">
              <a:buFont typeface="Arial" panose="020B0604020202020204" pitchFamily="34" charset="0"/>
              <a:buChar char="•"/>
            </a:pPr>
            <a:r>
              <a:rPr lang="en-US" dirty="0"/>
              <a:t>Specific pay item provisions for the TMP also need to be included. Pay item provisions can be individual pay items, lump sum, or a combination of these methods, or as performance-based specifications that stipulate performance criteria and standards. TMP strategies should not be considered incidental to a contract. </a:t>
            </a:r>
            <a:endParaRPr lang="en-US" b="1" dirty="0"/>
          </a:p>
          <a:p>
            <a:r>
              <a:rPr lang="en-US" b="1" dirty="0"/>
              <a:t>Interactions: </a:t>
            </a:r>
            <a:r>
              <a:rPr lang="en-US" dirty="0"/>
              <a:t>None</a:t>
            </a:r>
            <a:endParaRPr lang="en-US" b="1" dirty="0"/>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5869676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Summarize key points </a:t>
            </a:r>
          </a:p>
          <a:p>
            <a:pPr eaLnBrk="1" hangingPunct="1"/>
            <a:r>
              <a:rPr lang="en-US" b="1" dirty="0"/>
              <a:t>Background Information: </a:t>
            </a:r>
          </a:p>
          <a:p>
            <a:r>
              <a:rPr lang="en-US" dirty="0"/>
              <a:t>To review what we learned in this module: </a:t>
            </a:r>
          </a:p>
          <a:p>
            <a:pPr marL="176312" indent="-176312">
              <a:buFont typeface="Arial" panose="020B0604020202020204" pitchFamily="34" charset="0"/>
              <a:buChar char="•"/>
            </a:pPr>
            <a:r>
              <a:rPr lang="en-US" dirty="0"/>
              <a:t>DOTs must create a TMP for every Federal-aid road project. </a:t>
            </a:r>
          </a:p>
          <a:p>
            <a:pPr marL="176312" indent="-176312">
              <a:buFont typeface="Arial" panose="020B0604020202020204" pitchFamily="34" charset="0"/>
              <a:buChar char="•"/>
            </a:pPr>
            <a:r>
              <a:rPr lang="en-US" dirty="0"/>
              <a:t>TMPs are a formal plan that shows how traffic will be managed during construction. </a:t>
            </a:r>
          </a:p>
          <a:p>
            <a:pPr marL="176312" indent="-176312">
              <a:buFont typeface="Arial" panose="020B0604020202020204" pitchFamily="34" charset="0"/>
              <a:buChar char="•"/>
            </a:pPr>
            <a:r>
              <a:rPr lang="en-US" dirty="0"/>
              <a:t>TMPs reduce and manage the safety and mobility impacts of work zones </a:t>
            </a:r>
          </a:p>
          <a:p>
            <a:pPr marL="176312" indent="-176312">
              <a:buFont typeface="Arial" panose="020B0604020202020204" pitchFamily="34" charset="0"/>
              <a:buChar char="•"/>
            </a:pPr>
            <a:r>
              <a:rPr lang="en-US" dirty="0"/>
              <a:t>Developing an effective TMP is an effort that should be started early in project development and then updated as the project progresses through preliminary engineering, design, and construction. </a:t>
            </a:r>
          </a:p>
          <a:p>
            <a:pPr marL="176312" indent="-176312">
              <a:buFont typeface="Arial" panose="020B0604020202020204" pitchFamily="34" charset="0"/>
              <a:buChar char="•"/>
            </a:pPr>
            <a:r>
              <a:rPr lang="en-US" dirty="0"/>
              <a:t>A TMP must be approved by the DOT before implementation. After it is implemented in the field, it needs to be monitored to see if it is effectively managing traffic. </a:t>
            </a:r>
          </a:p>
          <a:p>
            <a:r>
              <a:rPr lang="en-US" b="1" dirty="0"/>
              <a:t>Interactions: </a:t>
            </a:r>
            <a:r>
              <a:rPr lang="en-US" dirty="0"/>
              <a:t>Questions? </a:t>
            </a:r>
            <a:endParaRPr lang="en-US" b="1" dirty="0"/>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9093338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Let’s take your questions.</a:t>
            </a:r>
            <a:endParaRPr lang="en-US" b="1" dirty="0"/>
          </a:p>
          <a:p>
            <a:pPr eaLnBrk="1" hangingPunct="1"/>
            <a:r>
              <a:rPr lang="en-US" b="1" dirty="0"/>
              <a:t>Suggested Questions: </a:t>
            </a:r>
            <a:r>
              <a:rPr lang="en-US" b="0" dirty="0"/>
              <a:t>Any questions before we move to the next module?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If no questions, you may want to ask your own.</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36</a:t>
            </a:fld>
            <a:endParaRPr lang="en-US" dirty="0"/>
          </a:p>
        </p:txBody>
      </p:sp>
    </p:spTree>
    <p:extLst>
      <p:ext uri="{BB962C8B-B14F-4D97-AF65-F5344CB8AC3E}">
        <p14:creationId xmlns:p14="http://schemas.microsoft.com/office/powerpoint/2010/main" val="3616292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1" baseline="0" dirty="0"/>
              <a:t> </a:t>
            </a:r>
            <a:r>
              <a:rPr lang="en-US" b="0" baseline="0" dirty="0"/>
              <a:t>The TMP is designed to encourage broader thinking about traffic impacts and ways to reduce them.</a:t>
            </a:r>
          </a:p>
          <a:p>
            <a:pPr defTabSz="967790">
              <a:defRPr/>
            </a:pPr>
            <a:r>
              <a:rPr lang="en-US" b="1" dirty="0"/>
              <a:t>Background Information</a:t>
            </a:r>
            <a:r>
              <a:rPr lang="en-US" dirty="0"/>
              <a:t>: </a:t>
            </a:r>
          </a:p>
          <a:p>
            <a:pPr marL="181461" indent="-181461" defTabSz="967790">
              <a:buFont typeface="Arial" panose="020B0604020202020204" pitchFamily="34" charset="0"/>
              <a:buChar char="•"/>
              <a:defRPr/>
            </a:pPr>
            <a:r>
              <a:rPr lang="en-US" altLang="en-US" dirty="0"/>
              <a:t>One of the goals of the updated Rule is to expand WZ impacts management beyond just traffic control. </a:t>
            </a:r>
            <a:endParaRPr lang="en-US" altLang="en-US" baseline="0" dirty="0"/>
          </a:p>
          <a:p>
            <a:pPr marL="181461" indent="-181461">
              <a:buFont typeface="Arial" panose="020B0604020202020204" pitchFamily="34" charset="0"/>
              <a:buChar char="•"/>
            </a:pPr>
            <a:r>
              <a:rPr lang="en-US" altLang="en-US" dirty="0"/>
              <a:t>To encourage this broader thinking, one of the components of the updated Rule expands the existing requirement for developing a traffic control plan (TCP) for handling traffic at each work zone to now require the development and implementation of a transportation management plan (TMP) for road projects.  </a:t>
            </a:r>
          </a:p>
          <a:p>
            <a:pPr marL="181461" indent="-181461">
              <a:buFont typeface="Arial" panose="020B0604020202020204" pitchFamily="34" charset="0"/>
              <a:buChar char="•"/>
            </a:pPr>
            <a:r>
              <a:rPr lang="en-US" altLang="en-US" dirty="0"/>
              <a:t>The TMP must always</a:t>
            </a:r>
            <a:r>
              <a:rPr lang="en-US" altLang="en-US" baseline="0" dirty="0"/>
              <a:t> include a Temporary Traffic Control  (TTC) plan but,</a:t>
            </a:r>
          </a:p>
          <a:p>
            <a:pPr marL="181461" indent="-181461">
              <a:buFont typeface="Arial" panose="020B0604020202020204" pitchFamily="34" charset="0"/>
              <a:buChar char="•"/>
            </a:pPr>
            <a:r>
              <a:rPr lang="en-US" altLang="en-US" dirty="0"/>
              <a:t>For significant projects, TMPs must also have:</a:t>
            </a:r>
          </a:p>
          <a:p>
            <a:pPr marL="651627" lvl="1" indent="-181461">
              <a:buFont typeface="Arial" panose="020B0604020202020204" pitchFamily="34" charset="0"/>
              <a:buChar char="•"/>
            </a:pPr>
            <a:r>
              <a:rPr lang="en-US" altLang="en-US" dirty="0"/>
              <a:t>Traffic operations (TO) component</a:t>
            </a:r>
          </a:p>
          <a:p>
            <a:pPr marL="651627" lvl="1" indent="-181461">
              <a:buFont typeface="Arial" panose="020B0604020202020204" pitchFamily="34" charset="0"/>
              <a:buChar char="•"/>
            </a:pPr>
            <a:r>
              <a:rPr lang="en-US" altLang="en-US" dirty="0"/>
              <a:t>Public information and outreach (PIO) component </a:t>
            </a:r>
          </a:p>
          <a:p>
            <a:pPr defTabSz="1012915">
              <a:defRPr/>
            </a:pPr>
            <a:r>
              <a:rPr lang="en-US" b="1" dirty="0"/>
              <a:t>Interaction: </a:t>
            </a:r>
            <a:r>
              <a:rPr lang="en-US" dirty="0"/>
              <a:t>None.</a:t>
            </a:r>
          </a:p>
          <a:p>
            <a:pPr defTabSz="1012915">
              <a:defRPr/>
            </a:pPr>
            <a:r>
              <a:rPr lang="en-US" b="1" dirty="0"/>
              <a:t>Notes: </a:t>
            </a:r>
            <a:r>
              <a:rPr lang="en-US" dirty="0"/>
              <a:t>None.</a:t>
            </a:r>
          </a:p>
          <a:p>
            <a:endParaRPr lang="en-US" dirty="0"/>
          </a:p>
        </p:txBody>
      </p:sp>
    </p:spTree>
    <p:extLst>
      <p:ext uri="{BB962C8B-B14F-4D97-AF65-F5344CB8AC3E}">
        <p14:creationId xmlns:p14="http://schemas.microsoft.com/office/powerpoint/2010/main" val="1435901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a:t>
            </a:r>
            <a:r>
              <a:rPr lang="en-US" b="0" baseline="0" dirty="0"/>
              <a:t> The Temporary Traffic Control Plan (TTCP) is a much more limited, static document that focuses only on safety, not mobility or other work zone impacts.</a:t>
            </a:r>
          </a:p>
          <a:p>
            <a:r>
              <a:rPr lang="en-US" b="1" dirty="0"/>
              <a:t>Background Information</a:t>
            </a:r>
            <a:r>
              <a:rPr lang="en-US" dirty="0"/>
              <a:t>: </a:t>
            </a:r>
          </a:p>
          <a:p>
            <a:pPr marL="181461" indent="-181461">
              <a:buFont typeface="Arial" panose="020B0604020202020204" pitchFamily="34" charset="0"/>
              <a:buChar char="•"/>
            </a:pPr>
            <a:r>
              <a:rPr lang="en-US" dirty="0"/>
              <a:t>TMP development begins in the early planning stages of the project and incorporates a broad range of concerns, including stakeholder</a:t>
            </a:r>
            <a:r>
              <a:rPr lang="en-US" baseline="0" dirty="0"/>
              <a:t> concerns, public awareness issues, and the impacts the project will have on the community’s ability to travel safely and efficiently through the work area</a:t>
            </a:r>
            <a:r>
              <a:rPr lang="en-US" dirty="0"/>
              <a:t>. </a:t>
            </a:r>
          </a:p>
          <a:p>
            <a:pPr marL="181461" indent="-181461">
              <a:buFont typeface="Arial" panose="020B0604020202020204" pitchFamily="34" charset="0"/>
              <a:buChar char="•"/>
            </a:pPr>
            <a:r>
              <a:rPr lang="en-US" dirty="0"/>
              <a:t>The TMP is updated as the project goes through different stages of planning and design. Once the TMP is implemented during construction, it needs to be monitored. If any major work zone adjustments are needed, the TMP must be revised to reflect the changes. That is why a TMP is also referred to as a "living document". </a:t>
            </a:r>
          </a:p>
          <a:p>
            <a:pPr marL="181461" indent="-181461">
              <a:buFont typeface="Arial" panose="020B0604020202020204" pitchFamily="34" charset="0"/>
              <a:buChar char="•"/>
            </a:pPr>
            <a:r>
              <a:rPr lang="en-US" altLang="en-US" baseline="0" dirty="0"/>
              <a:t>Under the previous rule the Traffic Control Plan (TCP) was provided in the contract design plans with very little regard to the disruption to traffic. The goal was to provide a safe way through the construction. The thinking was that traffic would eventually find alternate routes and disperse on its own.</a:t>
            </a:r>
          </a:p>
          <a:p>
            <a:r>
              <a:rPr lang="en-US" b="0" i="1" baseline="0" dirty="0"/>
              <a:t>One should note the new rule uses Temporary Traffic Control Plan (TTC) while the old rule uses Traffic Control Plan (TCP).  These terms are now used interchangeably .</a:t>
            </a:r>
            <a:endParaRPr lang="en-US" b="0" i="1" dirty="0"/>
          </a:p>
          <a:p>
            <a:pPr marL="241947" indent="-241947"/>
            <a:r>
              <a:rPr lang="en-US" b="1" dirty="0"/>
              <a:t>Interaction:</a:t>
            </a:r>
            <a:r>
              <a:rPr lang="en-US" dirty="0"/>
              <a:t> None.</a:t>
            </a:r>
          </a:p>
          <a:p>
            <a:pPr defTabSz="1012915">
              <a:defRPr/>
            </a:pPr>
            <a:r>
              <a:rPr lang="en-US" b="1" dirty="0"/>
              <a:t>Notes: </a:t>
            </a:r>
            <a:r>
              <a:rPr lang="en-US" b="0" dirty="0"/>
              <a:t>None.</a:t>
            </a:r>
            <a:endParaRPr lang="en-US" altLang="en-US" b="0" baseline="0" dirty="0"/>
          </a:p>
        </p:txBody>
      </p:sp>
    </p:spTree>
    <p:extLst>
      <p:ext uri="{BB962C8B-B14F-4D97-AF65-F5344CB8AC3E}">
        <p14:creationId xmlns:p14="http://schemas.microsoft.com/office/powerpoint/2010/main" val="2393066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a:t>Key Message: </a:t>
            </a:r>
            <a:r>
              <a:rPr lang="en-US" b="0" dirty="0"/>
              <a:t>Increasing complexity of our work zones and higher volumes creates a need to account for broader impacts.</a:t>
            </a:r>
            <a:endParaRPr lang="en-US" b="0" baseline="0" dirty="0"/>
          </a:p>
          <a:p>
            <a:pPr eaLnBrk="1" hangingPunct="1"/>
            <a:r>
              <a:rPr lang="en-US" b="1" dirty="0"/>
              <a:t>Background Information: </a:t>
            </a:r>
          </a:p>
          <a:p>
            <a:pPr eaLnBrk="1" hangingPunct="1"/>
            <a:r>
              <a:rPr lang="en-US" b="0" dirty="0"/>
              <a:t>Our highways are at an age where they require more reconstruction and repair, resulting in more work zones.</a:t>
            </a:r>
          </a:p>
          <a:p>
            <a:pPr marL="176312" indent="-176312">
              <a:buFont typeface="Arial" panose="020B0604020202020204" pitchFamily="34" charset="0"/>
              <a:buChar char="•"/>
            </a:pPr>
            <a:r>
              <a:rPr lang="en-US" dirty="0"/>
              <a:t>Many urban areas have increasing congestion and morning and afternoon peak periods that last several hours, and there may even be a mid-day peak. This makes it increasingly challenging for work zone traffic management because a growing portion of road work is</a:t>
            </a:r>
            <a:r>
              <a:rPr lang="en-US" baseline="0" dirty="0"/>
              <a:t> made up of </a:t>
            </a:r>
            <a:r>
              <a:rPr lang="en-US" dirty="0"/>
              <a:t>maintenance, reconstruction, and improvements to existing roads. These roads already carry traffic and are an important part of the transportation system, so closing lanes and staging construction is challenging. </a:t>
            </a:r>
          </a:p>
          <a:p>
            <a:pPr marL="176312" indent="-176312" defTabSz="940333">
              <a:buFont typeface="Arial" panose="020B0604020202020204" pitchFamily="34" charset="0"/>
              <a:buChar char="•"/>
              <a:defRPr/>
            </a:pPr>
            <a:r>
              <a:rPr lang="en-US" dirty="0"/>
              <a:t>The TMP provides a </a:t>
            </a:r>
            <a:r>
              <a:rPr lang="en-US" baseline="0" dirty="0"/>
              <a:t>comprehensive</a:t>
            </a:r>
            <a:r>
              <a:rPr lang="en-US" dirty="0"/>
              <a:t> approach for looking at all the traffic-related impacts from the project and determining what strategies need to be in place to minimize the impacts. It also supports the process for estimating traffic impacts for upcoming work zones and helps agencies plan for and mitigate the effects of these work zones. </a:t>
            </a:r>
          </a:p>
          <a:p>
            <a:r>
              <a:rPr lang="en-US" b="1" dirty="0"/>
              <a:t>Interaction: </a:t>
            </a:r>
            <a:r>
              <a:rPr lang="en-US" dirty="0"/>
              <a:t>Begin by asking class why they think a TMP might be needed.</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140760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eaLnBrk="1" hangingPunct="1"/>
            <a:r>
              <a:rPr lang="en-US" b="1" dirty="0"/>
              <a:t>Key Message:</a:t>
            </a:r>
            <a:r>
              <a:rPr lang="en-US" b="1" baseline="0" dirty="0"/>
              <a:t> </a:t>
            </a:r>
            <a:r>
              <a:rPr lang="en-US" dirty="0"/>
              <a:t>The most significant TMP benefits relate to the safety and mobility of the road user and workers. </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dirty="0"/>
              <a:t>Some of the key benefits of a TMP are to help: </a:t>
            </a:r>
          </a:p>
          <a:p>
            <a:pPr marL="651627" lvl="1" indent="-181461">
              <a:buFont typeface="Arial" panose="020B0604020202020204" pitchFamily="34" charset="0"/>
              <a:buChar char="•"/>
            </a:pPr>
            <a:r>
              <a:rPr lang="en-US" dirty="0"/>
              <a:t>Address the broader safety and mobility impacts of work zones at the corridor and network levels.</a:t>
            </a:r>
          </a:p>
          <a:p>
            <a:pPr marL="651627" lvl="1" indent="-181461">
              <a:buFont typeface="Arial" panose="020B0604020202020204" pitchFamily="34" charset="0"/>
              <a:buChar char="•"/>
            </a:pPr>
            <a:r>
              <a:rPr lang="en-US" dirty="0"/>
              <a:t>Improve work zone safety for construction workers and the traveling public.</a:t>
            </a:r>
          </a:p>
          <a:p>
            <a:pPr marL="651627" lvl="1" indent="-181461">
              <a:buFont typeface="Arial" panose="020B0604020202020204" pitchFamily="34" charset="0"/>
              <a:buChar char="•"/>
            </a:pPr>
            <a:r>
              <a:rPr lang="en-US" dirty="0"/>
              <a:t>Minimize the traffic and mobility impacts of a work zone.</a:t>
            </a:r>
          </a:p>
          <a:p>
            <a:pPr marL="651627" lvl="1" indent="-181461" defTabSz="940333">
              <a:buFont typeface="Arial" panose="020B0604020202020204" pitchFamily="34" charset="0"/>
              <a:buChar char="•"/>
              <a:defRPr/>
            </a:pPr>
            <a:r>
              <a:rPr lang="en-US" dirty="0"/>
              <a:t>Promote more efficient and effective construction phasing and staging, minimize contract duration, and control costs.</a:t>
            </a:r>
          </a:p>
          <a:p>
            <a:pPr marL="651627" lvl="1" indent="-181461">
              <a:buFont typeface="Arial" panose="020B0604020202020204" pitchFamily="34" charset="0"/>
              <a:buChar char="•"/>
            </a:pPr>
            <a:r>
              <a:rPr lang="en-US" dirty="0"/>
              <a:t>Improve public awareness.</a:t>
            </a:r>
          </a:p>
          <a:p>
            <a:pPr marL="651627" lvl="1" indent="-181461">
              <a:buFont typeface="Arial" panose="020B0604020202020204" pitchFamily="34" charset="0"/>
              <a:buChar char="•"/>
            </a:pPr>
            <a:r>
              <a:rPr lang="en-US" dirty="0"/>
              <a:t>Minimize complaints from the traveling public and local businesses and communities.</a:t>
            </a:r>
          </a:p>
          <a:p>
            <a:pPr marL="651627" lvl="1" indent="-181461">
              <a:buFont typeface="Arial" panose="020B0604020202020204" pitchFamily="34" charset="0"/>
              <a:buChar char="•"/>
            </a:pPr>
            <a:r>
              <a:rPr lang="en-US" dirty="0"/>
              <a:t>Minimize circulation, access and mobility impacts to local communities and businesses.</a:t>
            </a:r>
          </a:p>
          <a:p>
            <a:pPr marL="651627" lvl="1" indent="-181461">
              <a:buFont typeface="Arial" panose="020B0604020202020204" pitchFamily="34" charset="0"/>
              <a:buChar char="•"/>
            </a:pPr>
            <a:r>
              <a:rPr lang="en-US" dirty="0"/>
              <a:t>Improve intra- and inter-agency coordination.</a:t>
            </a:r>
          </a:p>
          <a:p>
            <a:pPr marL="651627" lvl="1" indent="-181461">
              <a:buFont typeface="Arial" panose="020B0604020202020204" pitchFamily="34" charset="0"/>
              <a:buChar char="•"/>
            </a:pPr>
            <a:r>
              <a:rPr lang="en-US" dirty="0"/>
              <a:t>Identifies responsibilities and actions</a:t>
            </a:r>
          </a:p>
          <a:p>
            <a:pPr marL="651627" lvl="1" indent="-181461">
              <a:buFont typeface="Arial" panose="020B0604020202020204" pitchFamily="34" charset="0"/>
              <a:buChar char="•"/>
            </a:pPr>
            <a:r>
              <a:rPr lang="en-US" dirty="0"/>
              <a:t>More satisfied road users, and </a:t>
            </a:r>
          </a:p>
          <a:p>
            <a:pPr marL="651627" lvl="1" indent="-181461">
              <a:buFont typeface="Arial" panose="020B0604020202020204" pitchFamily="34" charset="0"/>
              <a:buChar char="•"/>
            </a:pPr>
            <a:r>
              <a:rPr lang="en-US" dirty="0"/>
              <a:t>Reduced agency cost. </a:t>
            </a:r>
          </a:p>
          <a:p>
            <a:pPr marL="176312" indent="-176312">
              <a:buFont typeface="Arial" panose="020B0604020202020204" pitchFamily="34" charset="0"/>
              <a:buChar char="•"/>
            </a:pPr>
            <a:r>
              <a:rPr lang="en-US" dirty="0"/>
              <a:t>Even if there is good planning and a TMP is developed for a project, unexpected issues can result if traffic diverts to the area as a result of another project nearby. So it is important to consider the impacts of other concurrent construction projects in the area. The TMP process can help foster this coordination by bringing stakeholders together. </a:t>
            </a:r>
          </a:p>
          <a:p>
            <a:r>
              <a:rPr lang="en-US" b="1" dirty="0"/>
              <a:t>Interaction: </a:t>
            </a:r>
            <a:r>
              <a:rPr lang="en-US" dirty="0"/>
              <a:t>None</a:t>
            </a:r>
            <a:endParaRPr lang="en-US" b="1" dirty="0"/>
          </a:p>
          <a:p>
            <a:pPr eaLnBrk="1" hangingPunct="1"/>
            <a:r>
              <a:rPr lang="en-US" b="1" dirty="0"/>
              <a:t>Possible Problems: </a:t>
            </a:r>
            <a:r>
              <a:rPr lang="en-US" dirty="0"/>
              <a:t>None</a:t>
            </a:r>
          </a:p>
          <a:p>
            <a:endParaRPr lang="en-US" dirty="0"/>
          </a:p>
        </p:txBody>
      </p:sp>
    </p:spTree>
    <p:extLst>
      <p:ext uri="{BB962C8B-B14F-4D97-AF65-F5344CB8AC3E}">
        <p14:creationId xmlns:p14="http://schemas.microsoft.com/office/powerpoint/2010/main" val="748669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latin typeface="Arial Narrow" panose="020B0606020202030204" pitchFamily="34" charset="0"/>
              </a:rPr>
              <a:t>Benefits of TMPs are proven</a:t>
            </a:r>
            <a:r>
              <a:rPr lang="en-US" dirty="0">
                <a:latin typeface="Arial Narrow" panose="020B0606020202030204" pitchFamily="34" charset="0"/>
              </a:rPr>
              <a:t>. </a:t>
            </a:r>
            <a:endParaRPr lang="en-US" b="1" baseline="0" dirty="0"/>
          </a:p>
          <a:p>
            <a:pPr eaLnBrk="1" hangingPunct="1"/>
            <a:r>
              <a:rPr lang="en-US" b="1" dirty="0"/>
              <a:t>Background Information: </a:t>
            </a:r>
          </a:p>
          <a:p>
            <a:pPr marL="176312" indent="-176312">
              <a:buFont typeface="Arial" panose="020B0604020202020204" pitchFamily="34" charset="0"/>
              <a:buChar char="•"/>
            </a:pPr>
            <a:r>
              <a:rPr lang="en-US" dirty="0">
                <a:latin typeface="Arial Narrow" panose="020B0606020202030204" pitchFamily="34" charset="0"/>
              </a:rPr>
              <a:t>Caltrans began requiring TMPs in 2000 for all planned activities on the State highway system</a:t>
            </a:r>
          </a:p>
          <a:p>
            <a:pPr marL="176312" indent="-176312">
              <a:buFont typeface="Arial" panose="020B0604020202020204" pitchFamily="34" charset="0"/>
              <a:buChar char="•"/>
            </a:pPr>
            <a:r>
              <a:rPr lang="en-US" dirty="0">
                <a:latin typeface="Arial Narrow" panose="020B0606020202030204" pitchFamily="34" charset="0"/>
              </a:rPr>
              <a:t>Implementation of TMPs in CA has helped to reduce delays in work zones significantly and</a:t>
            </a:r>
            <a:r>
              <a:rPr lang="en-US" baseline="0" dirty="0">
                <a:latin typeface="Arial Narrow" panose="020B0606020202030204" pitchFamily="34" charset="0"/>
              </a:rPr>
              <a:t> has been credited as being the driving force behind FHWA’s creation of the Rule.</a:t>
            </a:r>
            <a:r>
              <a:rPr lang="en-US" dirty="0">
                <a:latin typeface="Arial Narrow" panose="020B0606020202030204" pitchFamily="34" charset="0"/>
              </a:rPr>
              <a:t> </a:t>
            </a:r>
          </a:p>
          <a:p>
            <a:r>
              <a:rPr lang="en-US" i="1" dirty="0">
                <a:latin typeface="Arial Narrow" panose="020B0606020202030204" pitchFamily="34" charset="0"/>
              </a:rPr>
              <a:t>From the FHWA presentation by Tracy Scriba,</a:t>
            </a:r>
            <a:r>
              <a:rPr lang="en-US" i="1" baseline="0" dirty="0">
                <a:latin typeface="Arial Narrow" panose="020B0606020202030204" pitchFamily="34" charset="0"/>
              </a:rPr>
              <a:t> AASHTO Design Meeting July15, 2008</a:t>
            </a:r>
            <a:endParaRPr lang="en-US" i="1" dirty="0">
              <a:latin typeface="Arial Narrow" panose="020B0606020202030204" pitchFamily="34" charset="0"/>
            </a:endParaRPr>
          </a:p>
          <a:p>
            <a:pPr eaLnBrk="1" hangingPunct="1"/>
            <a:r>
              <a:rPr lang="en-US" b="1" dirty="0"/>
              <a:t>Interaction: </a:t>
            </a:r>
            <a:r>
              <a:rPr lang="en-US" dirty="0"/>
              <a:t>None</a:t>
            </a:r>
            <a:endParaRPr lang="en-US" b="1" dirty="0"/>
          </a:p>
          <a:p>
            <a:pPr eaLnBrk="1" hangingPunct="1"/>
            <a:r>
              <a:rPr lang="en-US" b="1" dirty="0"/>
              <a:t>Possible Problems: </a:t>
            </a:r>
            <a:r>
              <a:rPr lang="en-US" dirty="0"/>
              <a:t>None</a:t>
            </a:r>
          </a:p>
          <a:p>
            <a:endParaRPr lang="en-US" dirty="0"/>
          </a:p>
          <a:p>
            <a:endParaRPr lang="en-US" dirty="0"/>
          </a:p>
        </p:txBody>
      </p:sp>
    </p:spTree>
    <p:extLst>
      <p:ext uri="{BB962C8B-B14F-4D97-AF65-F5344CB8AC3E}">
        <p14:creationId xmlns:p14="http://schemas.microsoft.com/office/powerpoint/2010/main" val="3502827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eaLnBrk="1" hangingPunct="1"/>
            <a:r>
              <a:rPr lang="en-US" b="1" dirty="0"/>
              <a:t>Key Message:</a:t>
            </a:r>
            <a:r>
              <a:rPr lang="en-US" b="1" baseline="0" dirty="0"/>
              <a:t> </a:t>
            </a:r>
            <a:r>
              <a:rPr lang="en-US" b="0" baseline="0" dirty="0"/>
              <a:t>Define “significant projects” and their characteristics</a:t>
            </a:r>
          </a:p>
          <a:p>
            <a:r>
              <a:rPr lang="en-US" b="1" dirty="0"/>
              <a:t>Background Information</a:t>
            </a:r>
            <a:r>
              <a:rPr lang="en-US" dirty="0"/>
              <a:t>: </a:t>
            </a:r>
          </a:p>
          <a:p>
            <a:pPr marL="176312" indent="-176312">
              <a:buFont typeface="Arial" panose="020B0604020202020204" pitchFamily="34" charset="0"/>
              <a:buChar char="•"/>
            </a:pPr>
            <a:r>
              <a:rPr lang="en-US" dirty="0"/>
              <a:t>As discussed in the module 2, the Rule defines a significant project as one that has the potential to cause sustained work zone impacts that are greater than what is considered tolerable based on agency policy or engineering judgment. A project can be significant because it causes these impacts on its own or in combination with other projects that will occur nearby at the same time. </a:t>
            </a:r>
          </a:p>
          <a:p>
            <a:pPr marL="176312" indent="-176312">
              <a:buFont typeface="Arial" panose="020B0604020202020204" pitchFamily="34" charset="0"/>
              <a:buChar char="•"/>
            </a:pPr>
            <a:r>
              <a:rPr lang="en-US" dirty="0"/>
              <a:t>At a minimum, all Interstate system projects within the boundaries of a designated Transportation Management Area that occupy a location for more than 3 days with</a:t>
            </a:r>
            <a:r>
              <a:rPr lang="en-US" baseline="0" dirty="0"/>
              <a:t> intermittent or continuous</a:t>
            </a:r>
            <a:r>
              <a:rPr lang="en-US" dirty="0"/>
              <a:t> lane closures are to be considered significant projects. </a:t>
            </a:r>
          </a:p>
          <a:p>
            <a:pPr marL="176312" indent="-176312">
              <a:buFont typeface="Arial" panose="020B0604020202020204" pitchFamily="34" charset="0"/>
              <a:buChar char="•"/>
            </a:pPr>
            <a:r>
              <a:rPr lang="en-US" dirty="0"/>
              <a:t>In summary, a significant project is one that is expected to cause a relatively high level of impacts or disruption. </a:t>
            </a:r>
          </a:p>
          <a:p>
            <a:pPr defTabSz="1012915">
              <a:defRPr/>
            </a:pPr>
            <a:r>
              <a:rPr lang="en-US" b="1" dirty="0"/>
              <a:t>Interaction</a:t>
            </a:r>
            <a:r>
              <a:rPr lang="en-US" b="0" dirty="0"/>
              <a:t>: Begin with: “</a:t>
            </a:r>
            <a:r>
              <a:rPr lang="en-US" dirty="0"/>
              <a:t>We have mentioned the term ‘significant project,’ but what does that mean? What is a significant project?” </a:t>
            </a:r>
          </a:p>
          <a:p>
            <a:pPr defTabSz="1012915">
              <a:defRPr/>
            </a:pPr>
            <a:r>
              <a:rPr lang="en-US" b="1" dirty="0"/>
              <a:t>Notes:</a:t>
            </a:r>
            <a:endParaRPr lang="en-US" dirty="0"/>
          </a:p>
          <a:p>
            <a:pPr eaLnBrk="1" hangingPunct="1"/>
            <a:r>
              <a:rPr lang="en-US" altLang="en-US" b="0" i="1" dirty="0">
                <a:cs typeface="Times New Roman" pitchFamily="18" charset="0"/>
              </a:rPr>
              <a:t>§ 630.1010  Significant projects.</a:t>
            </a:r>
          </a:p>
          <a:p>
            <a:pPr marL="725842" lvl="1" indent="-241947">
              <a:buFont typeface="+mj-lt"/>
              <a:buAutoNum type="alphaLcParenR"/>
            </a:pPr>
            <a:r>
              <a:rPr lang="en-US" altLang="en-US" dirty="0">
                <a:cs typeface="Times New Roman" pitchFamily="18" charset="0"/>
              </a:rPr>
              <a:t>A significant project is one that, alone or in combination with other concurrent projects nearby is anticipated to cause sustained work zone impacts (as defined in § 630.1004) that are greater than what is considered tolerable based on State policy and/or engineering judgment. Furthermore, </a:t>
            </a:r>
            <a:r>
              <a:rPr lang="en-US" altLang="en-US" dirty="0"/>
              <a:t>all Interstate system projects within the boundaries of a designated Transportation Management Area (TMA) that occupy a location for more than three days with either intermittent or continuous lane closures are to be considered as significant projects.</a:t>
            </a:r>
          </a:p>
          <a:p>
            <a:pPr marL="725842" lvl="1" indent="-241947">
              <a:buFont typeface="+mj-lt"/>
              <a:buAutoNum type="alphaLcParenR"/>
            </a:pPr>
            <a:r>
              <a:rPr lang="en-US" altLang="en-US" dirty="0">
                <a:cs typeface="Times New Roman" pitchFamily="18" charset="0"/>
              </a:rPr>
              <a:t>The applicability of the provisions in §§ 630.1012(b)(2) and 630.1012(b)(3) is dependent upon whether a project is determined to be significant.  The State shall identify upcoming projects that are expected to be significant.  </a:t>
            </a:r>
            <a:r>
              <a:rPr lang="en-US" altLang="en-US" b="1" dirty="0">
                <a:cs typeface="Times New Roman" pitchFamily="18" charset="0"/>
              </a:rPr>
              <a:t>This identification of significant projects should be done as early as possible in the project delivery and development process, and in cooperation with the FHWA.</a:t>
            </a:r>
            <a:r>
              <a:rPr lang="en-US" altLang="en-US" dirty="0">
                <a:cs typeface="Times New Roman" pitchFamily="18" charset="0"/>
              </a:rPr>
              <a:t>  The State’s work zone policy provisions, the project’s characteristics, and the magnitude and extent of the anticipated work zone impacts should be considered when determining if a project is significant or not. </a:t>
            </a:r>
          </a:p>
          <a:p>
            <a:pPr marL="725842" lvl="1" indent="-241947">
              <a:spcBef>
                <a:spcPct val="0"/>
              </a:spcBef>
              <a:buFont typeface="+mj-lt"/>
              <a:buAutoNum type="alphaLcParenR"/>
            </a:pPr>
            <a:r>
              <a:rPr lang="en-US" altLang="en-US" dirty="0"/>
              <a:t>All Interstate system projects within the boundaries of a designated Transportation Management Area (TMA) that occupy a location for more than three days with either intermittent or continuous lane closures shall be considered as significant projects.</a:t>
            </a:r>
          </a:p>
          <a:p>
            <a:pPr marL="725842" lvl="1" indent="-241947">
              <a:spcBef>
                <a:spcPct val="0"/>
              </a:spcBef>
              <a:buFont typeface="+mj-lt"/>
              <a:buAutoNum type="alphaLcParenR"/>
            </a:pPr>
            <a:r>
              <a:rPr lang="en-US" altLang="en-US" dirty="0"/>
              <a:t>For an Interstate system project or categories of Interstate system projects that are classified as significant through the application of the provisions in § 630.1010(c), but in the judgment of the State they do not cause sustained work zone impacts, the State may request from the FHWA, an exception to §§ 630.1012(b)(2) and 630.1012(b)(3). </a:t>
            </a:r>
          </a:p>
          <a:p>
            <a:pPr marL="483896" lvl="1">
              <a:spcBef>
                <a:spcPct val="0"/>
              </a:spcBef>
            </a:pPr>
            <a:r>
              <a:rPr lang="en-US" altLang="en-US" dirty="0"/>
              <a:t>Exceptions to these provisions may be granted by the FHWA based on the State’s ability to show that the specific Interstate system project or categories of Interstate system projects do not have sustained work zone impacts.</a:t>
            </a:r>
          </a:p>
          <a:p>
            <a:endParaRPr lang="en-US" dirty="0"/>
          </a:p>
        </p:txBody>
      </p:sp>
    </p:spTree>
    <p:extLst>
      <p:ext uri="{BB962C8B-B14F-4D97-AF65-F5344CB8AC3E}">
        <p14:creationId xmlns:p14="http://schemas.microsoft.com/office/powerpoint/2010/main" val="618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78464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5745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2531894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583552"/>
            <a:ext cx="8229600" cy="839787"/>
          </a:xfrm>
        </p:spPr>
        <p:txBody>
          <a:bodyPr/>
          <a:lstStyle/>
          <a:p>
            <a:r>
              <a:rPr lang="en-US"/>
              <a:t>Click to edit Master title style</a:t>
            </a:r>
          </a:p>
        </p:txBody>
      </p:sp>
    </p:spTree>
    <p:extLst>
      <p:ext uri="{BB962C8B-B14F-4D97-AF65-F5344CB8AC3E}">
        <p14:creationId xmlns:p14="http://schemas.microsoft.com/office/powerpoint/2010/main" val="2973495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992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2134"/>
            <a:ext cx="8229600" cy="659859"/>
          </a:xfrm>
        </p:spPr>
        <p:txBody>
          <a:bodyPr>
            <a:normAutofit/>
          </a:bodyPr>
          <a:lstStyle>
            <a:lvl1pPr algn="l">
              <a:defRPr sz="36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848477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2437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67891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41348"/>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4214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81910"/>
            <a:ext cx="4040188"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42147"/>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81910"/>
            <a:ext cx="4041775"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7457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971104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408753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3733750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456940"/>
            <a:ext cx="8229600" cy="839787"/>
          </a:xfrm>
        </p:spPr>
        <p:txBody>
          <a:bodyPr/>
          <a:lstStyle/>
          <a:p>
            <a:r>
              <a:rPr lang="en-US"/>
              <a:t>Click to edit Master title style</a:t>
            </a:r>
          </a:p>
        </p:txBody>
      </p:sp>
    </p:spTree>
    <p:extLst>
      <p:ext uri="{BB962C8B-B14F-4D97-AF65-F5344CB8AC3E}">
        <p14:creationId xmlns:p14="http://schemas.microsoft.com/office/powerpoint/2010/main" val="4037446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94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9168"/>
            <a:ext cx="8229600" cy="659859"/>
          </a:xfrm>
        </p:spPr>
        <p:txBody>
          <a:bodyPr>
            <a:normAutofit/>
          </a:bodyPr>
          <a:lstStyle>
            <a:lvl1pPr algn="l">
              <a:defRPr sz="3600" b="1">
                <a:solidFill>
                  <a:srgbClr val="00ACA1"/>
                </a:solidFill>
              </a:defRPr>
            </a:lvl1pPr>
          </a:lstStyle>
          <a:p>
            <a:r>
              <a:rPr lang="en-US" dirty="0"/>
              <a:t>Click to edit Master title style</a:t>
            </a:r>
          </a:p>
        </p:txBody>
      </p:sp>
    </p:spTree>
    <p:extLst>
      <p:ext uri="{BB962C8B-B14F-4D97-AF65-F5344CB8AC3E}">
        <p14:creationId xmlns:p14="http://schemas.microsoft.com/office/powerpoint/2010/main" val="401140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18701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43379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27280"/>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46477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04535"/>
            <a:ext cx="4040188"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46477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04535"/>
            <a:ext cx="4041775"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238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2294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3.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
        <p:nvSpPr>
          <p:cNvPr id="7" name="TextBox 6"/>
          <p:cNvSpPr txBox="1"/>
          <p:nvPr userDrawn="1"/>
        </p:nvSpPr>
        <p:spPr>
          <a:xfrm>
            <a:off x="6099140" y="6189325"/>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3-</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E5D222C5-7B43-4AF5-894F-0097EE011C70}"/>
              </a:ext>
            </a:extLst>
          </p:cNvPr>
          <p:cNvPicPr>
            <a:picLocks noChangeAspect="1"/>
          </p:cNvPicPr>
          <p:nvPr userDrawn="1"/>
        </p:nvPicPr>
        <p:blipFill>
          <a:blip r:embed="rId11"/>
          <a:stretch>
            <a:fillRect/>
          </a:stretch>
        </p:blipFill>
        <p:spPr>
          <a:xfrm>
            <a:off x="7315200" y="6149667"/>
            <a:ext cx="1524000" cy="385542"/>
          </a:xfrm>
          <a:prstGeom prst="rect">
            <a:avLst/>
          </a:prstGeom>
        </p:spPr>
      </p:pic>
      <p:pic>
        <p:nvPicPr>
          <p:cNvPr id="4" name="Picture 3" descr="ATSSA logo showing a cone within the A and safer roads save lives">
            <a:extLst>
              <a:ext uri="{FF2B5EF4-FFF2-40B4-BE49-F238E27FC236}">
                <a16:creationId xmlns:a16="http://schemas.microsoft.com/office/drawing/2014/main" id="{0D20732A-4CAE-0DA8-D685-45BDC0B2F334}"/>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extLst>
      <p:ext uri="{BB962C8B-B14F-4D97-AF65-F5344CB8AC3E}">
        <p14:creationId xmlns:p14="http://schemas.microsoft.com/office/powerpoint/2010/main" val="274291774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4" r:id="rId3"/>
    <p:sldLayoutId id="2147483655" r:id="rId4"/>
    <p:sldLayoutId id="2147483650" r:id="rId5"/>
    <p:sldLayoutId id="2147483652" r:id="rId6"/>
    <p:sldLayoutId id="2147483657" r:id="rId7"/>
    <p:sldLayoutId id="2147483653" r:id="rId8"/>
    <p:sldLayoutId id="2147483656" r:id="rId9"/>
  </p:sldLayoutIdLst>
  <p:txStyles>
    <p:title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ACA1"/>
            </a:gs>
            <a:gs pos="50000">
              <a:srgbClr val="00ACA1"/>
            </a:gs>
            <a:gs pos="100000">
              <a:srgbClr val="004C47"/>
            </a:gs>
          </a:gsLst>
          <a:lin ang="16200000" scaled="1"/>
        </a:gra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5942417"/>
            <a:ext cx="9143999" cy="914400"/>
          </a:xfrm>
          <a:prstGeom prst="rect">
            <a:avLst/>
          </a:prstGeom>
          <a:effectLst/>
        </p:spPr>
      </p:pic>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64309" y="6052907"/>
            <a:ext cx="1386840" cy="693420"/>
          </a:xfrm>
          <a:prstGeom prst="rect">
            <a:avLst/>
          </a:prstGeom>
        </p:spPr>
      </p:pic>
      <p:sp>
        <p:nvSpPr>
          <p:cNvPr id="12" name="TextBox 11"/>
          <p:cNvSpPr txBox="1"/>
          <p:nvPr/>
        </p:nvSpPr>
        <p:spPr>
          <a:xfrm>
            <a:off x="3951445" y="6367106"/>
            <a:ext cx="3474284" cy="461665"/>
          </a:xfrm>
          <a:prstGeom prst="rect">
            <a:avLst/>
          </a:prstGeom>
          <a:noFill/>
        </p:spPr>
        <p:txBody>
          <a:bodyPr wrap="none" rtlCol="0">
            <a:spAutoFit/>
          </a:bodyPr>
          <a:lstStyle/>
          <a:p>
            <a:pPr algn="r">
              <a:lnSpc>
                <a:spcPct val="100000"/>
              </a:lnSpc>
            </a:pPr>
            <a:r>
              <a:rPr lang="en-US" sz="1200" b="1" dirty="0">
                <a:solidFill>
                  <a:srgbClr val="00ACA1"/>
                </a:solidFill>
                <a:latin typeface="Arial" panose="020B0604020202020204" pitchFamily="34" charset="0"/>
                <a:cs typeface="Arial" panose="020B0604020202020204" pitchFamily="34" charset="0"/>
              </a:rPr>
              <a:t>American</a:t>
            </a:r>
            <a:r>
              <a:rPr lang="en-US" sz="1200" b="1" baseline="0" dirty="0">
                <a:solidFill>
                  <a:srgbClr val="00ACA1"/>
                </a:solidFill>
                <a:latin typeface="Arial" panose="020B0604020202020204" pitchFamily="34" charset="0"/>
                <a:cs typeface="Arial" panose="020B0604020202020204" pitchFamily="34" charset="0"/>
              </a:rPr>
              <a:t> Traffic Safety Services Association</a:t>
            </a:r>
          </a:p>
          <a:p>
            <a:pPr algn="r">
              <a:lnSpc>
                <a:spcPct val="100000"/>
              </a:lnSpc>
            </a:pPr>
            <a:r>
              <a:rPr lang="en-US" sz="1200" b="1" baseline="0" dirty="0">
                <a:solidFill>
                  <a:srgbClr val="00ACA1"/>
                </a:solidFill>
                <a:latin typeface="Arial" panose="020B0604020202020204" pitchFamily="34" charset="0"/>
                <a:cs typeface="Arial" panose="020B0604020202020204" pitchFamily="34" charset="0"/>
              </a:rPr>
              <a:t>www.atssa.com</a:t>
            </a:r>
            <a:endParaRPr lang="en-US" sz="1200" b="1" dirty="0">
              <a:solidFill>
                <a:srgbClr val="00ACA1"/>
              </a:solidFill>
              <a:latin typeface="Arial" panose="020B0604020202020204" pitchFamily="34" charset="0"/>
              <a:cs typeface="Arial" panose="020B0604020202020204" pitchFamily="34" charset="0"/>
            </a:endParaRP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121561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 id="2147483669" r:id="rId8"/>
    <p:sldLayoutId id="2147483670" r:id="rId9"/>
    <p:sldLayoutId id="2147483688" r:id="rId10"/>
  </p:sldLayoutIdLst>
  <p:txStyles>
    <p:titleStyle>
      <a:lvl1pPr algn="l" defTabSz="914400" rtl="0" eaLnBrk="1" latinLnBrk="0" hangingPunct="1">
        <a:spcBef>
          <a:spcPct val="0"/>
        </a:spcBef>
        <a:buNone/>
        <a:defRPr sz="3600" b="1" i="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ops.fhwa.dot.gov/wz/resources/final_rule/examples.htm"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ops.fhwa.dot.gov/wz/resources/final_rule/tmp_examples/tmp_dev_resources.htm" TargetMode="External"/><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Orange and white drums on a highway"/>
          <p:cNvPicPr>
            <a:picLocks noChangeAspect="1" noChangeArrowheads="1"/>
          </p:cNvPicPr>
          <p:nvPr/>
        </p:nvPicPr>
        <p:blipFill rotWithShape="1">
          <a:blip r:embed="rId3">
            <a:extLst>
              <a:ext uri="{28A0092B-C50C-407E-A947-70E740481C1C}">
                <a14:useLocalDpi xmlns:a14="http://schemas.microsoft.com/office/drawing/2010/main" val="0"/>
              </a:ext>
            </a:extLst>
          </a:blip>
          <a:srcRect r="40001"/>
          <a:stretch/>
        </p:blipFill>
        <p:spPr bwMode="auto">
          <a:xfrm>
            <a:off x="200660" y="1568979"/>
            <a:ext cx="3882513" cy="363452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Orange road work ahead sign"/>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4555" y="3018508"/>
            <a:ext cx="2787445" cy="2787445"/>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C2BF8CEB-CFAC-4BC8-91C7-2168CC8A3C8B}"/>
              </a:ext>
            </a:extLst>
          </p:cNvPr>
          <p:cNvSpPr>
            <a:spLocks noGrp="1"/>
          </p:cNvSpPr>
          <p:nvPr>
            <p:ph type="title"/>
          </p:nvPr>
        </p:nvSpPr>
        <p:spPr>
          <a:xfrm>
            <a:off x="0" y="0"/>
            <a:ext cx="9144000" cy="1161117"/>
          </a:xfrm>
          <a:solidFill>
            <a:srgbClr val="00ACA1"/>
          </a:solidFill>
        </p:spPr>
        <p:txBody>
          <a:bodyPr>
            <a:normAutofit fontScale="90000"/>
          </a:bodyPr>
          <a:lstStyle/>
          <a:p>
            <a:pPr algn="ctr"/>
            <a:r>
              <a:rPr lang="en-US" dirty="0">
                <a:solidFill>
                  <a:schemeClr val="bg1"/>
                </a:solidFill>
              </a:rPr>
              <a:t>Developing and Implementing</a:t>
            </a:r>
            <a:br>
              <a:rPr lang="en-US" dirty="0">
                <a:solidFill>
                  <a:schemeClr val="bg1"/>
                </a:solidFill>
              </a:rPr>
            </a:br>
            <a:r>
              <a:rPr lang="en-US" dirty="0">
                <a:solidFill>
                  <a:schemeClr val="bg1"/>
                </a:solidFill>
              </a:rPr>
              <a:t>Transportation Management Plans</a:t>
            </a:r>
          </a:p>
        </p:txBody>
      </p:sp>
      <p:sp>
        <p:nvSpPr>
          <p:cNvPr id="12" name="Rectangle 11">
            <a:extLst>
              <a:ext uri="{FF2B5EF4-FFF2-40B4-BE49-F238E27FC236}">
                <a16:creationId xmlns:a16="http://schemas.microsoft.com/office/drawing/2014/main" id="{7857D7B2-36F2-4311-B125-F5425E246DF8}"/>
              </a:ext>
            </a:extLst>
          </p:cNvPr>
          <p:cNvSpPr>
            <a:spLocks noGrp="1" noChangeArrowheads="1"/>
          </p:cNvSpPr>
          <p:nvPr/>
        </p:nvSpPr>
        <p:spPr>
          <a:xfrm>
            <a:off x="4083173" y="1217660"/>
            <a:ext cx="5043976" cy="322611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a:lstStyle>
          <a:p>
            <a:pPr lvl="0" algn="ctr" fontAlgn="base">
              <a:spcAft>
                <a:spcPct val="0"/>
              </a:spcAft>
              <a:defRPr/>
            </a:pPr>
            <a:r>
              <a:rPr lang="en-US" sz="4000" dirty="0"/>
              <a:t>3. Transportation Management Plan (</a:t>
            </a:r>
            <a:r>
              <a:rPr lang="en-US" sz="4000" dirty="0" err="1"/>
              <a:t>TMP</a:t>
            </a:r>
            <a:r>
              <a:rPr lang="en-US" sz="4000" dirty="0"/>
              <a:t>) Basics</a:t>
            </a:r>
            <a:endParaRPr lang="en-US" b="0" dirty="0"/>
          </a:p>
        </p:txBody>
      </p:sp>
      <p:sp>
        <p:nvSpPr>
          <p:cNvPr id="2" name="Google Shape;74;p1">
            <a:extLst>
              <a:ext uri="{FF2B5EF4-FFF2-40B4-BE49-F238E27FC236}">
                <a16:creationId xmlns:a16="http://schemas.microsoft.com/office/drawing/2014/main" id="{53FA0631-4D82-E442-7918-3DA204B8043D}"/>
              </a:ext>
            </a:extLst>
          </p:cNvPr>
          <p:cNvSpPr/>
          <p:nvPr/>
        </p:nvSpPr>
        <p:spPr>
          <a:xfrm>
            <a:off x="1532316" y="5289021"/>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3406409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96560"/>
            <a:ext cx="8229600" cy="1046905"/>
          </a:xfrm>
        </p:spPr>
        <p:txBody>
          <a:bodyPr>
            <a:noAutofit/>
          </a:bodyPr>
          <a:lstStyle/>
          <a:p>
            <a:pPr>
              <a:spcBef>
                <a:spcPts val="0"/>
              </a:spcBef>
              <a:spcAft>
                <a:spcPts val="300"/>
              </a:spcAft>
            </a:pPr>
            <a:r>
              <a:rPr lang="en-US" altLang="en-US" dirty="0"/>
              <a:t>The Rule defines significant projects, however…</a:t>
            </a:r>
          </a:p>
        </p:txBody>
      </p:sp>
      <p:sp>
        <p:nvSpPr>
          <p:cNvPr id="3" name="Content Placeholder 2"/>
          <p:cNvSpPr>
            <a:spLocks noGrp="1"/>
          </p:cNvSpPr>
          <p:nvPr>
            <p:ph idx="1"/>
          </p:nvPr>
        </p:nvSpPr>
        <p:spPr>
          <a:xfrm>
            <a:off x="450458" y="1727513"/>
            <a:ext cx="8229600" cy="4396153"/>
          </a:xfrm>
        </p:spPr>
        <p:txBody>
          <a:bodyPr>
            <a:normAutofit/>
          </a:bodyPr>
          <a:lstStyle/>
          <a:p>
            <a:pPr eaLnBrk="1" hangingPunct="1">
              <a:spcBef>
                <a:spcPts val="0"/>
              </a:spcBef>
              <a:spcAft>
                <a:spcPts val="300"/>
              </a:spcAft>
            </a:pPr>
            <a:r>
              <a:rPr lang="en-US" altLang="en-US" dirty="0"/>
              <a:t>States determine significant projects through:</a:t>
            </a:r>
          </a:p>
          <a:p>
            <a:pPr lvl="1" eaLnBrk="1" hangingPunct="1">
              <a:spcBef>
                <a:spcPts val="0"/>
              </a:spcBef>
              <a:spcAft>
                <a:spcPts val="300"/>
              </a:spcAft>
            </a:pPr>
            <a:r>
              <a:rPr lang="en-US" altLang="en-US" dirty="0"/>
              <a:t>Work zone policy provisions</a:t>
            </a:r>
          </a:p>
          <a:p>
            <a:pPr lvl="1" eaLnBrk="1" hangingPunct="1">
              <a:spcBef>
                <a:spcPts val="0"/>
              </a:spcBef>
              <a:spcAft>
                <a:spcPts val="300"/>
              </a:spcAft>
            </a:pPr>
            <a:r>
              <a:rPr lang="en-US" altLang="en-US" dirty="0"/>
              <a:t>The project’s characteristics</a:t>
            </a:r>
          </a:p>
          <a:p>
            <a:pPr lvl="1" eaLnBrk="1" hangingPunct="1">
              <a:spcBef>
                <a:spcPts val="0"/>
              </a:spcBef>
              <a:spcAft>
                <a:spcPts val="300"/>
              </a:spcAft>
            </a:pPr>
            <a:r>
              <a:rPr lang="en-US" altLang="en-US" dirty="0"/>
              <a:t>The magnitude of the anticipated work zone impacts</a:t>
            </a:r>
          </a:p>
          <a:p>
            <a:pPr lvl="1" eaLnBrk="1" hangingPunct="1">
              <a:spcBef>
                <a:spcPts val="0"/>
              </a:spcBef>
              <a:spcAft>
                <a:spcPts val="300"/>
              </a:spcAft>
            </a:pPr>
            <a:r>
              <a:rPr lang="en-US" altLang="en-US" dirty="0"/>
              <a:t>Factors include whether there is a single large project or multiple projects in one area</a:t>
            </a:r>
          </a:p>
        </p:txBody>
      </p:sp>
    </p:spTree>
    <p:extLst>
      <p:ext uri="{BB962C8B-B14F-4D97-AF65-F5344CB8AC3E}">
        <p14:creationId xmlns:p14="http://schemas.microsoft.com/office/powerpoint/2010/main" val="315748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56032"/>
            <a:ext cx="8229600" cy="992995"/>
          </a:xfrm>
        </p:spPr>
        <p:txBody>
          <a:bodyPr>
            <a:noAutofit/>
          </a:bodyPr>
          <a:lstStyle/>
          <a:p>
            <a:r>
              <a:rPr lang="en-US" dirty="0"/>
              <a:t>State Examples of Significant Project Criteria: Kentucky</a:t>
            </a:r>
          </a:p>
        </p:txBody>
      </p:sp>
      <p:sp>
        <p:nvSpPr>
          <p:cNvPr id="3" name="Content Placeholder 2"/>
          <p:cNvSpPr>
            <a:spLocks noGrp="1"/>
          </p:cNvSpPr>
          <p:nvPr>
            <p:ph idx="1"/>
          </p:nvPr>
        </p:nvSpPr>
        <p:spPr>
          <a:xfrm>
            <a:off x="450458" y="1628775"/>
            <a:ext cx="4505590" cy="4396153"/>
          </a:xfrm>
        </p:spPr>
        <p:txBody>
          <a:bodyPr/>
          <a:lstStyle/>
          <a:p>
            <a:pPr eaLnBrk="1" hangingPunct="1">
              <a:spcBef>
                <a:spcPts val="0"/>
              </a:spcBef>
              <a:spcAft>
                <a:spcPts val="300"/>
              </a:spcAft>
            </a:pPr>
            <a:r>
              <a:rPr lang="en-US" altLang="en-US" dirty="0"/>
              <a:t>Any interstate project &gt; 3 days</a:t>
            </a:r>
          </a:p>
          <a:p>
            <a:pPr eaLnBrk="1" hangingPunct="1">
              <a:spcBef>
                <a:spcPts val="0"/>
              </a:spcBef>
              <a:spcAft>
                <a:spcPts val="300"/>
              </a:spcAft>
            </a:pPr>
            <a:r>
              <a:rPr lang="en-US" altLang="en-US" dirty="0"/>
              <a:t>Also has Design Hourly Vehicle (DHV) requirements</a:t>
            </a:r>
          </a:p>
          <a:p>
            <a:pPr eaLnBrk="1" hangingPunct="1">
              <a:spcBef>
                <a:spcPts val="0"/>
              </a:spcBef>
              <a:spcAft>
                <a:spcPts val="300"/>
              </a:spcAft>
            </a:pPr>
            <a:r>
              <a:rPr lang="en-US" altLang="en-US" dirty="0"/>
              <a:t>Any project on the National Highway System (NHS) or Interstate with detour</a:t>
            </a:r>
          </a:p>
          <a:p>
            <a:pPr marL="0" indent="0">
              <a:buNone/>
            </a:pPr>
            <a:endParaRPr lang="en-US" dirty="0"/>
          </a:p>
        </p:txBody>
      </p:sp>
    </p:spTree>
    <p:extLst>
      <p:ext uri="{BB962C8B-B14F-4D97-AF65-F5344CB8AC3E}">
        <p14:creationId xmlns:p14="http://schemas.microsoft.com/office/powerpoint/2010/main" val="320125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744" y="310896"/>
            <a:ext cx="8442314" cy="1233737"/>
          </a:xfrm>
        </p:spPr>
        <p:txBody>
          <a:bodyPr>
            <a:normAutofit/>
          </a:bodyPr>
          <a:lstStyle/>
          <a:p>
            <a:r>
              <a:rPr lang="en-US" dirty="0"/>
              <a:t>State Examples of  Significant Project Criteria: Illinois</a:t>
            </a:r>
          </a:p>
        </p:txBody>
      </p:sp>
      <p:sp>
        <p:nvSpPr>
          <p:cNvPr id="3" name="Content Placeholder 2"/>
          <p:cNvSpPr>
            <a:spLocks noGrp="1"/>
          </p:cNvSpPr>
          <p:nvPr>
            <p:ph idx="1"/>
          </p:nvPr>
        </p:nvSpPr>
        <p:spPr>
          <a:xfrm>
            <a:off x="344101" y="1727513"/>
            <a:ext cx="8229600" cy="4396153"/>
          </a:xfrm>
        </p:spPr>
        <p:txBody>
          <a:bodyPr>
            <a:normAutofit/>
          </a:bodyPr>
          <a:lstStyle/>
          <a:p>
            <a:r>
              <a:rPr lang="en-US" dirty="0">
                <a:cs typeface="Calibri" panose="020F0502020204030204" pitchFamily="34" charset="0"/>
              </a:rPr>
              <a:t>Significant project- provides a map showing  routes that are considered significant</a:t>
            </a:r>
          </a:p>
          <a:p>
            <a:pPr lvl="1"/>
            <a:r>
              <a:rPr lang="en-US" dirty="0">
                <a:cs typeface="Calibri" panose="020F0502020204030204" pitchFamily="34" charset="0"/>
              </a:rPr>
              <a:t>Long term , work &gt; than three days</a:t>
            </a:r>
          </a:p>
          <a:p>
            <a:pPr lvl="1"/>
            <a:r>
              <a:rPr lang="en-US" dirty="0">
                <a:cs typeface="Calibri" panose="020F0502020204030204" pitchFamily="34" charset="0"/>
              </a:rPr>
              <a:t>Short term, work &lt; three days</a:t>
            </a:r>
          </a:p>
          <a:p>
            <a:pPr lvl="2"/>
            <a:endParaRPr lang="en-US" sz="2800" dirty="0">
              <a:cs typeface="Calibri" panose="020F0502020204030204" pitchFamily="34" charset="0"/>
            </a:endParaRPr>
          </a:p>
        </p:txBody>
      </p:sp>
    </p:spTree>
    <p:extLst>
      <p:ext uri="{BB962C8B-B14F-4D97-AF65-F5344CB8AC3E}">
        <p14:creationId xmlns:p14="http://schemas.microsoft.com/office/powerpoint/2010/main" val="9042338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7744" y="279763"/>
            <a:ext cx="8442314" cy="1240917"/>
          </a:xfrm>
        </p:spPr>
        <p:txBody>
          <a:bodyPr>
            <a:normAutofit/>
          </a:bodyPr>
          <a:lstStyle/>
          <a:p>
            <a:r>
              <a:rPr lang="en-US" dirty="0"/>
              <a:t>State Examples of  Significant Project Criteria: Illinois (cont.)</a:t>
            </a:r>
          </a:p>
        </p:txBody>
      </p:sp>
      <p:sp>
        <p:nvSpPr>
          <p:cNvPr id="3" name="Content Placeholder 2"/>
          <p:cNvSpPr>
            <a:spLocks noGrp="1"/>
          </p:cNvSpPr>
          <p:nvPr>
            <p:ph idx="1"/>
          </p:nvPr>
        </p:nvSpPr>
        <p:spPr>
          <a:xfrm>
            <a:off x="450458" y="1520680"/>
            <a:ext cx="8229600" cy="4396153"/>
          </a:xfrm>
        </p:spPr>
        <p:txBody>
          <a:bodyPr>
            <a:normAutofit/>
          </a:bodyPr>
          <a:lstStyle/>
          <a:p>
            <a:r>
              <a:rPr lang="en-US" dirty="0">
                <a:cs typeface="Calibri" panose="020F0502020204030204" pitchFamily="34" charset="0"/>
              </a:rPr>
              <a:t>Significant Route- Roadway where a lane closure causes  sustained impacts</a:t>
            </a:r>
          </a:p>
          <a:p>
            <a:r>
              <a:rPr lang="en-US" dirty="0">
                <a:cs typeface="Calibri" panose="020F0502020204030204" pitchFamily="34" charset="0"/>
              </a:rPr>
              <a:t>Non-Significant Route-is one that work on the roadway impacts the traveling public to a small degree</a:t>
            </a:r>
          </a:p>
          <a:p>
            <a:pPr lvl="2"/>
            <a:endParaRPr lang="en-US" sz="2800" dirty="0">
              <a:cs typeface="Calibri" panose="020F0502020204030204" pitchFamily="34" charset="0"/>
            </a:endParaRPr>
          </a:p>
        </p:txBody>
      </p:sp>
    </p:spTree>
    <p:extLst>
      <p:ext uri="{BB962C8B-B14F-4D97-AF65-F5344CB8AC3E}">
        <p14:creationId xmlns:p14="http://schemas.microsoft.com/office/powerpoint/2010/main" val="3814248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6560"/>
            <a:ext cx="8229600" cy="1367648"/>
          </a:xfrm>
        </p:spPr>
        <p:txBody>
          <a:bodyPr>
            <a:normAutofit/>
          </a:bodyPr>
          <a:lstStyle/>
          <a:p>
            <a:r>
              <a:rPr lang="en-US" dirty="0"/>
              <a:t>State Examples of  Significant Project Criteria: Michigan</a:t>
            </a:r>
          </a:p>
        </p:txBody>
      </p:sp>
      <p:sp>
        <p:nvSpPr>
          <p:cNvPr id="3" name="Content Placeholder 2"/>
          <p:cNvSpPr>
            <a:spLocks noGrp="1"/>
          </p:cNvSpPr>
          <p:nvPr>
            <p:ph idx="1"/>
          </p:nvPr>
        </p:nvSpPr>
        <p:spPr>
          <a:xfrm>
            <a:off x="212714" y="1664208"/>
            <a:ext cx="8931286" cy="4569186"/>
          </a:xfrm>
        </p:spPr>
        <p:txBody>
          <a:bodyPr/>
          <a:lstStyle/>
          <a:p>
            <a:r>
              <a:rPr lang="en-US" dirty="0"/>
              <a:t>If any of the following criteria exist:</a:t>
            </a:r>
          </a:p>
          <a:p>
            <a:pPr lvl="1"/>
            <a:r>
              <a:rPr lang="en-US" dirty="0"/>
              <a:t>Work zone delay greater than 10 minutes </a:t>
            </a:r>
          </a:p>
          <a:p>
            <a:pPr lvl="1"/>
            <a:r>
              <a:rPr lang="en-US" dirty="0"/>
              <a:t>Work zone level of service (LOS) is lower than or equal to LOS D, or it drops to LOS C if the current operation is LOS A </a:t>
            </a:r>
          </a:p>
          <a:p>
            <a:pPr lvl="1"/>
            <a:r>
              <a:rPr lang="en-US" dirty="0"/>
              <a:t>Work zone volume/capacity ratio is greater than 0.80</a:t>
            </a:r>
          </a:p>
          <a:p>
            <a:pPr marL="0" indent="0">
              <a:buNone/>
            </a:pPr>
            <a:endParaRPr lang="en-US" sz="3600" dirty="0"/>
          </a:p>
        </p:txBody>
      </p:sp>
    </p:spTree>
    <p:extLst>
      <p:ext uri="{BB962C8B-B14F-4D97-AF65-F5344CB8AC3E}">
        <p14:creationId xmlns:p14="http://schemas.microsoft.com/office/powerpoint/2010/main" val="4033846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536193"/>
            <a:ext cx="8369692" cy="4587474"/>
          </a:xfrm>
        </p:spPr>
        <p:txBody>
          <a:bodyPr/>
          <a:lstStyle/>
          <a:p>
            <a:r>
              <a:rPr lang="en-US" dirty="0"/>
              <a:t>Most States have developed similar criteria</a:t>
            </a:r>
          </a:p>
          <a:p>
            <a:r>
              <a:rPr lang="en-US" dirty="0"/>
              <a:t>Included in the states Work Zone Safety and Mobility Policies</a:t>
            </a:r>
          </a:p>
          <a:p>
            <a:r>
              <a:rPr lang="en-US" dirty="0"/>
              <a:t>Select “Significant Projects” under “Examples”:</a:t>
            </a:r>
          </a:p>
          <a:p>
            <a:pPr marL="0" indent="0">
              <a:buNone/>
            </a:pPr>
            <a:r>
              <a:rPr lang="en-US" dirty="0">
                <a:solidFill>
                  <a:schemeClr val="accent2"/>
                </a:solidFill>
                <a:hlinkClick r:id="rId3"/>
              </a:rPr>
              <a:t>https://ops.fhwa.dot.gov/wz/resources/final_rule/examples.htm</a:t>
            </a:r>
            <a:r>
              <a:rPr lang="en-US" dirty="0">
                <a:solidFill>
                  <a:schemeClr val="accent2"/>
                </a:solidFill>
              </a:rPr>
              <a:t> </a:t>
            </a:r>
          </a:p>
        </p:txBody>
      </p:sp>
      <p:sp>
        <p:nvSpPr>
          <p:cNvPr id="2" name="Title 1"/>
          <p:cNvSpPr>
            <a:spLocks noGrp="1"/>
          </p:cNvSpPr>
          <p:nvPr>
            <p:ph type="title"/>
          </p:nvPr>
        </p:nvSpPr>
        <p:spPr>
          <a:xfrm>
            <a:off x="450458" y="347472"/>
            <a:ext cx="8229600" cy="901555"/>
          </a:xfrm>
        </p:spPr>
        <p:txBody>
          <a:bodyPr>
            <a:noAutofit/>
          </a:bodyPr>
          <a:lstStyle/>
          <a:p>
            <a:r>
              <a:rPr lang="en-US" dirty="0"/>
              <a:t>States’ Significant Project Criteria</a:t>
            </a:r>
          </a:p>
        </p:txBody>
      </p:sp>
    </p:spTree>
    <p:extLst>
      <p:ext uri="{BB962C8B-B14F-4D97-AF65-F5344CB8AC3E}">
        <p14:creationId xmlns:p14="http://schemas.microsoft.com/office/powerpoint/2010/main" val="55542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95208"/>
            <a:ext cx="8229600" cy="659859"/>
          </a:xfrm>
        </p:spPr>
        <p:txBody>
          <a:bodyPr/>
          <a:lstStyle/>
          <a:p>
            <a:r>
              <a:rPr lang="en-US" dirty="0"/>
              <a:t>TMPs and Significant Projects</a:t>
            </a:r>
            <a:endParaRPr lang="en-US" sz="3600" dirty="0"/>
          </a:p>
        </p:txBody>
      </p:sp>
      <p:sp>
        <p:nvSpPr>
          <p:cNvPr id="3" name="Content Placeholder 2"/>
          <p:cNvSpPr>
            <a:spLocks noGrp="1"/>
          </p:cNvSpPr>
          <p:nvPr>
            <p:ph idx="1"/>
          </p:nvPr>
        </p:nvSpPr>
        <p:spPr>
          <a:xfrm>
            <a:off x="274320" y="1261873"/>
            <a:ext cx="8631936" cy="4477746"/>
          </a:xfrm>
        </p:spPr>
        <p:txBody>
          <a:bodyPr/>
          <a:lstStyle/>
          <a:p>
            <a:r>
              <a:rPr lang="en-US" b="1" dirty="0"/>
              <a:t>Why it is important to identify significant projects?</a:t>
            </a:r>
            <a:r>
              <a:rPr lang="en-US" dirty="0"/>
              <a:t> </a:t>
            </a:r>
          </a:p>
          <a:p>
            <a:pPr lvl="1"/>
            <a:r>
              <a:rPr lang="en-US" dirty="0"/>
              <a:t>Have potential to create greater impacts </a:t>
            </a:r>
          </a:p>
          <a:p>
            <a:pPr lvl="1"/>
            <a:r>
              <a:rPr lang="en-US" dirty="0"/>
              <a:t>Requires more detail during project development and delivery </a:t>
            </a:r>
          </a:p>
          <a:p>
            <a:pPr lvl="1"/>
            <a:r>
              <a:rPr lang="en-US" dirty="0"/>
              <a:t> Insures adequate funding for TMP </a:t>
            </a:r>
          </a:p>
          <a:p>
            <a:pPr marL="514350" indent="-457200"/>
            <a:r>
              <a:rPr lang="en-US" b="1" dirty="0"/>
              <a:t>When should we identify significant projects? </a:t>
            </a:r>
          </a:p>
          <a:p>
            <a:pPr lvl="1"/>
            <a:r>
              <a:rPr lang="en-US" dirty="0"/>
              <a:t> As early as possible, when the most options are available </a:t>
            </a:r>
          </a:p>
          <a:p>
            <a:pPr marL="0" indent="0">
              <a:buNone/>
            </a:pPr>
            <a:endParaRPr lang="en-US" sz="2800" dirty="0"/>
          </a:p>
        </p:txBody>
      </p:sp>
    </p:spTree>
    <p:extLst>
      <p:ext uri="{BB962C8B-B14F-4D97-AF65-F5344CB8AC3E}">
        <p14:creationId xmlns:p14="http://schemas.microsoft.com/office/powerpoint/2010/main" val="38082516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866" y="251024"/>
            <a:ext cx="8229600" cy="659859"/>
          </a:xfrm>
        </p:spPr>
        <p:txBody>
          <a:bodyPr/>
          <a:lstStyle/>
          <a:p>
            <a:pPr marL="0" indent="0"/>
            <a:r>
              <a:rPr lang="en-US" dirty="0"/>
              <a:t>When to Develop a TMP</a:t>
            </a:r>
          </a:p>
        </p:txBody>
      </p:sp>
      <p:sp>
        <p:nvSpPr>
          <p:cNvPr id="3" name="Content Placeholder 2"/>
          <p:cNvSpPr>
            <a:spLocks noGrp="1"/>
          </p:cNvSpPr>
          <p:nvPr>
            <p:ph idx="1"/>
          </p:nvPr>
        </p:nvSpPr>
        <p:spPr>
          <a:xfrm>
            <a:off x="285866" y="1170433"/>
            <a:ext cx="8394192" cy="4569186"/>
          </a:xfrm>
        </p:spPr>
        <p:txBody>
          <a:bodyPr/>
          <a:lstStyle/>
          <a:p>
            <a:r>
              <a:rPr lang="en-US" sz="2800" dirty="0">
                <a:cs typeface="Calibri" panose="020F0502020204030204" pitchFamily="34" charset="0"/>
              </a:rPr>
              <a:t>Begin TMP development during planning and </a:t>
            </a:r>
          </a:p>
          <a:p>
            <a:pPr marL="0" indent="0">
              <a:buNone/>
            </a:pPr>
            <a:r>
              <a:rPr lang="en-US" sz="2800" dirty="0">
                <a:cs typeface="Calibri" panose="020F0502020204030204" pitchFamily="34" charset="0"/>
              </a:rPr>
              <a:t>    progress through stages of the project: </a:t>
            </a:r>
          </a:p>
          <a:p>
            <a:pPr lvl="1"/>
            <a:r>
              <a:rPr lang="en-US" sz="2800" dirty="0">
                <a:cs typeface="Calibri" panose="020F0502020204030204" pitchFamily="34" charset="0"/>
              </a:rPr>
              <a:t>Planning/scoping </a:t>
            </a:r>
          </a:p>
          <a:p>
            <a:pPr lvl="1"/>
            <a:r>
              <a:rPr lang="en-US" sz="2800" dirty="0">
                <a:cs typeface="Calibri" panose="020F0502020204030204" pitchFamily="34" charset="0"/>
              </a:rPr>
              <a:t>Design </a:t>
            </a:r>
          </a:p>
          <a:p>
            <a:pPr lvl="1"/>
            <a:r>
              <a:rPr lang="en-US" sz="2800" dirty="0">
                <a:cs typeface="Calibri" panose="020F0502020204030204" pitchFamily="34" charset="0"/>
              </a:rPr>
              <a:t>Construction/implementation </a:t>
            </a:r>
          </a:p>
          <a:p>
            <a:r>
              <a:rPr lang="en-US" sz="2800" dirty="0">
                <a:cs typeface="Calibri" panose="020F0502020204030204" pitchFamily="34" charset="0"/>
              </a:rPr>
              <a:t>Design-build projects – Initial TMP may include series of procedures for the contractor to follow </a:t>
            </a:r>
          </a:p>
          <a:p>
            <a:pPr marL="0" indent="0">
              <a:buNone/>
            </a:pPr>
            <a:endParaRPr lang="en-US" dirty="0">
              <a:cs typeface="Calibri" panose="020F0502020204030204" pitchFamily="34" charset="0"/>
            </a:endParaRPr>
          </a:p>
        </p:txBody>
      </p:sp>
    </p:spTree>
    <p:extLst>
      <p:ext uri="{BB962C8B-B14F-4D97-AF65-F5344CB8AC3E}">
        <p14:creationId xmlns:p14="http://schemas.microsoft.com/office/powerpoint/2010/main" val="2252264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22858" cy="1325177"/>
          </a:xfrm>
        </p:spPr>
        <p:txBody>
          <a:bodyPr>
            <a:normAutofit/>
          </a:bodyPr>
          <a:lstStyle/>
          <a:p>
            <a:pPr marL="0" indent="0"/>
            <a:r>
              <a:rPr lang="en-US" dirty="0"/>
              <a:t>Who Develops, Approves and Implements a TMP?</a:t>
            </a:r>
          </a:p>
        </p:txBody>
      </p:sp>
      <p:sp>
        <p:nvSpPr>
          <p:cNvPr id="3" name="Content Placeholder 2"/>
          <p:cNvSpPr>
            <a:spLocks noGrp="1"/>
          </p:cNvSpPr>
          <p:nvPr>
            <p:ph idx="1"/>
          </p:nvPr>
        </p:nvSpPr>
        <p:spPr>
          <a:xfrm>
            <a:off x="457200" y="1599497"/>
            <a:ext cx="8229600" cy="4396153"/>
          </a:xfrm>
        </p:spPr>
        <p:txBody>
          <a:bodyPr>
            <a:normAutofit lnSpcReduction="10000"/>
          </a:bodyPr>
          <a:lstStyle/>
          <a:p>
            <a:r>
              <a:rPr lang="en-US" b="1" dirty="0"/>
              <a:t>Development</a:t>
            </a:r>
          </a:p>
          <a:p>
            <a:pPr lvl="1"/>
            <a:r>
              <a:rPr lang="en-US" dirty="0"/>
              <a:t>State/local agency or consultant and/or contractor </a:t>
            </a:r>
          </a:p>
          <a:p>
            <a:r>
              <a:rPr lang="en-US" b="1" dirty="0"/>
              <a:t>Approval</a:t>
            </a:r>
          </a:p>
          <a:p>
            <a:pPr lvl="1"/>
            <a:r>
              <a:rPr lang="en-US" dirty="0"/>
              <a:t>State/local agency </a:t>
            </a:r>
          </a:p>
          <a:p>
            <a:r>
              <a:rPr lang="en-US" b="1" dirty="0"/>
              <a:t>Implementation</a:t>
            </a:r>
          </a:p>
          <a:p>
            <a:pPr lvl="1"/>
            <a:r>
              <a:rPr lang="en-US" dirty="0"/>
              <a:t>Contractor and state/local agency </a:t>
            </a:r>
          </a:p>
          <a:p>
            <a:r>
              <a:rPr lang="en-US" b="1" dirty="0"/>
              <a:t>Monitoring</a:t>
            </a:r>
          </a:p>
          <a:p>
            <a:pPr lvl="1"/>
            <a:r>
              <a:rPr lang="en-US" dirty="0"/>
              <a:t>State/local agency and contractor </a:t>
            </a:r>
          </a:p>
          <a:p>
            <a:pPr marL="0" indent="0">
              <a:buNone/>
            </a:pPr>
            <a:endParaRPr lang="en-US" dirty="0"/>
          </a:p>
        </p:txBody>
      </p:sp>
    </p:spTree>
    <p:extLst>
      <p:ext uri="{BB962C8B-B14F-4D97-AF65-F5344CB8AC3E}">
        <p14:creationId xmlns:p14="http://schemas.microsoft.com/office/powerpoint/2010/main" val="12567365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lowchart from TMP Guide that shows process for determining project significance and how to develop basic, intermediate, or major TMP when results show project is significant"/>
          <p:cNvPicPr>
            <a:picLocks noChangeAspect="1" noChangeArrowheads="1"/>
          </p:cNvPicPr>
          <p:nvPr/>
        </p:nvPicPr>
        <p:blipFill rotWithShape="1">
          <a:blip r:embed="rId3">
            <a:extLst>
              <a:ext uri="{28A0092B-C50C-407E-A947-70E740481C1C}">
                <a14:useLocalDpi xmlns:a14="http://schemas.microsoft.com/office/drawing/2010/main" val="0"/>
              </a:ext>
            </a:extLst>
          </a:blip>
          <a:srcRect b="35334"/>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Generic TMP Development Process -- Examp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3" y="3116770"/>
            <a:ext cx="1628775" cy="1209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Google Shape;74;p1">
            <a:extLst>
              <a:ext uri="{FF2B5EF4-FFF2-40B4-BE49-F238E27FC236}">
                <a16:creationId xmlns:a16="http://schemas.microsoft.com/office/drawing/2014/main" id="{53FA0631-4D82-E442-7918-3DA204B8043D}"/>
              </a:ext>
            </a:extLst>
          </p:cNvPr>
          <p:cNvSpPr/>
          <p:nvPr/>
        </p:nvSpPr>
        <p:spPr>
          <a:xfrm>
            <a:off x="7924800" y="6611819"/>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3337400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14848"/>
            <a:ext cx="8229600" cy="659859"/>
          </a:xfrm>
        </p:spPr>
        <p:txBody>
          <a:bodyPr/>
          <a:lstStyle/>
          <a:p>
            <a:r>
              <a:rPr lang="en-US" dirty="0"/>
              <a:t>TMPs: The Basics</a:t>
            </a:r>
          </a:p>
        </p:txBody>
      </p:sp>
      <p:sp>
        <p:nvSpPr>
          <p:cNvPr id="3" name="Content Placeholder 2"/>
          <p:cNvSpPr>
            <a:spLocks noGrp="1"/>
          </p:cNvSpPr>
          <p:nvPr>
            <p:ph idx="1"/>
          </p:nvPr>
        </p:nvSpPr>
        <p:spPr>
          <a:xfrm>
            <a:off x="450458" y="1308960"/>
            <a:ext cx="8382991" cy="2693697"/>
          </a:xfrm>
        </p:spPr>
        <p:txBody>
          <a:bodyPr>
            <a:normAutofit/>
          </a:bodyPr>
          <a:lstStyle/>
          <a:p>
            <a:pPr marL="223838" indent="-223838"/>
            <a:r>
              <a:rPr lang="en-US" dirty="0">
                <a:cs typeface="Arial" panose="020B0604020202020204" pitchFamily="34" charset="0"/>
              </a:rPr>
              <a:t>Discuss what a TMP is and why it is needed</a:t>
            </a:r>
          </a:p>
          <a:p>
            <a:pPr marL="223838" indent="-223838"/>
            <a:r>
              <a:rPr lang="en-US" dirty="0">
                <a:cs typeface="Arial" panose="020B0604020202020204" pitchFamily="34" charset="0"/>
              </a:rPr>
              <a:t>Review state examples of Significant Project criteria </a:t>
            </a:r>
          </a:p>
          <a:p>
            <a:pPr marL="223838" indent="-223838"/>
            <a:r>
              <a:rPr lang="en-US" dirty="0">
                <a:cs typeface="Arial" panose="020B0604020202020204" pitchFamily="34" charset="0"/>
              </a:rPr>
              <a:t>Describe the TMP process, format, and implementation costs  </a:t>
            </a:r>
          </a:p>
        </p:txBody>
      </p:sp>
    </p:spTree>
    <p:extLst>
      <p:ext uri="{BB962C8B-B14F-4D97-AF65-F5344CB8AC3E}">
        <p14:creationId xmlns:p14="http://schemas.microsoft.com/office/powerpoint/2010/main" val="229606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3999" cy="838200"/>
          </a:xfrm>
        </p:spPr>
        <p:txBody>
          <a:bodyPr>
            <a:normAutofit fontScale="90000"/>
          </a:bodyPr>
          <a:lstStyle/>
          <a:p>
            <a:r>
              <a:rPr lang="en-US" sz="4000" dirty="0"/>
              <a:t>TMP Development Process: Construction and Performance Monitoring </a:t>
            </a:r>
          </a:p>
        </p:txBody>
      </p:sp>
      <p:pic>
        <p:nvPicPr>
          <p:cNvPr id="4" name="Picture 2" descr="Flowchart from TMP Guide that shows process for reevaluating and revising TMP as needed and implementing and monitoring the impacts and evaluating performance"/>
          <p:cNvPicPr>
            <a:picLocks noChangeAspect="1" noChangeArrowheads="1"/>
          </p:cNvPicPr>
          <p:nvPr/>
        </p:nvPicPr>
        <p:blipFill rotWithShape="1">
          <a:blip r:embed="rId3">
            <a:extLst>
              <a:ext uri="{28A0092B-C50C-407E-A947-70E740481C1C}">
                <a14:useLocalDpi xmlns:a14="http://schemas.microsoft.com/office/drawing/2010/main" val="0"/>
              </a:ext>
            </a:extLst>
          </a:blip>
          <a:srcRect t="64889" b="-862"/>
          <a:stretch/>
        </p:blipFill>
        <p:spPr bwMode="auto">
          <a:xfrm>
            <a:off x="-13003" y="1914144"/>
            <a:ext cx="9130996" cy="4157472"/>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74;p1">
            <a:extLst>
              <a:ext uri="{FF2B5EF4-FFF2-40B4-BE49-F238E27FC236}">
                <a16:creationId xmlns:a16="http://schemas.microsoft.com/office/drawing/2014/main" id="{53FA0631-4D82-E442-7918-3DA204B8043D}"/>
              </a:ext>
            </a:extLst>
          </p:cNvPr>
          <p:cNvSpPr/>
          <p:nvPr/>
        </p:nvSpPr>
        <p:spPr>
          <a:xfrm>
            <a:off x="8124497" y="4903483"/>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764367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14848"/>
            <a:ext cx="8229600" cy="659859"/>
          </a:xfrm>
        </p:spPr>
        <p:txBody>
          <a:bodyPr/>
          <a:lstStyle/>
          <a:p>
            <a:pPr marL="0" indent="0"/>
            <a:r>
              <a:rPr lang="en-US" dirty="0"/>
              <a:t>What Format does the TMP Take?</a:t>
            </a:r>
          </a:p>
        </p:txBody>
      </p:sp>
      <p:sp>
        <p:nvSpPr>
          <p:cNvPr id="3" name="Content Placeholder 2"/>
          <p:cNvSpPr>
            <a:spLocks noGrp="1"/>
          </p:cNvSpPr>
          <p:nvPr>
            <p:ph idx="1"/>
          </p:nvPr>
        </p:nvSpPr>
        <p:spPr>
          <a:xfrm>
            <a:off x="310896" y="1353312"/>
            <a:ext cx="8369162" cy="4386306"/>
          </a:xfrm>
        </p:spPr>
        <p:txBody>
          <a:bodyPr/>
          <a:lstStyle/>
          <a:p>
            <a:r>
              <a:rPr lang="en-US" dirty="0">
                <a:cs typeface="Calibri" panose="020F0502020204030204" pitchFamily="34" charset="0"/>
              </a:rPr>
              <a:t>TMPs need to be documented, but the formats used vary:</a:t>
            </a:r>
          </a:p>
          <a:p>
            <a:pPr lvl="1"/>
            <a:r>
              <a:rPr lang="en-US" dirty="0">
                <a:cs typeface="Calibri" panose="020F0502020204030204" pitchFamily="34" charset="0"/>
              </a:rPr>
              <a:t>Single document with all materials </a:t>
            </a:r>
          </a:p>
          <a:p>
            <a:pPr lvl="1"/>
            <a:r>
              <a:rPr lang="en-US" dirty="0">
                <a:cs typeface="Calibri" panose="020F0502020204030204" pitchFamily="34" charset="0"/>
              </a:rPr>
              <a:t>Brief document with a summary of analyses and references to supporting information </a:t>
            </a:r>
          </a:p>
          <a:p>
            <a:pPr lvl="1"/>
            <a:r>
              <a:rPr lang="en-US" dirty="0">
                <a:cs typeface="Calibri" panose="020F0502020204030204" pitchFamily="34" charset="0"/>
              </a:rPr>
              <a:t>Templates </a:t>
            </a:r>
          </a:p>
          <a:p>
            <a:pPr lvl="1"/>
            <a:r>
              <a:rPr lang="en-US">
                <a:cs typeface="Calibri" panose="020F0502020204030204" pitchFamily="34" charset="0"/>
              </a:rPr>
              <a:t>Workbooks  </a:t>
            </a:r>
            <a:endParaRPr lang="en-US" dirty="0">
              <a:cs typeface="Calibri" panose="020F0502020204030204" pitchFamily="34" charset="0"/>
            </a:endParaRPr>
          </a:p>
          <a:p>
            <a:pPr marL="0" indent="0">
              <a:buNone/>
            </a:pPr>
            <a:endParaRPr lang="en-US" sz="3600" dirty="0">
              <a:cs typeface="Calibri" panose="020F0502020204030204" pitchFamily="34" charset="0"/>
            </a:endParaRPr>
          </a:p>
        </p:txBody>
      </p:sp>
    </p:spTree>
    <p:extLst>
      <p:ext uri="{BB962C8B-B14F-4D97-AF65-F5344CB8AC3E}">
        <p14:creationId xmlns:p14="http://schemas.microsoft.com/office/powerpoint/2010/main" val="19398483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42" y="342106"/>
            <a:ext cx="8229600" cy="839787"/>
          </a:xfrm>
        </p:spPr>
        <p:txBody>
          <a:bodyPr/>
          <a:lstStyle/>
          <a:p>
            <a:r>
              <a:rPr lang="en-US" dirty="0"/>
              <a:t>Sample TMP Outline</a:t>
            </a:r>
          </a:p>
        </p:txBody>
      </p:sp>
      <p:sp>
        <p:nvSpPr>
          <p:cNvPr id="3" name="Content Placeholder 2"/>
          <p:cNvSpPr>
            <a:spLocks noGrp="1"/>
          </p:cNvSpPr>
          <p:nvPr>
            <p:ph sz="half" idx="1"/>
          </p:nvPr>
        </p:nvSpPr>
        <p:spPr>
          <a:xfrm>
            <a:off x="322442" y="1181893"/>
            <a:ext cx="8499116" cy="4914107"/>
          </a:xfrm>
        </p:spPr>
        <p:txBody>
          <a:bodyPr>
            <a:normAutofit/>
          </a:bodyPr>
          <a:lstStyle/>
          <a:p>
            <a:pPr>
              <a:spcBef>
                <a:spcPts val="0"/>
              </a:spcBef>
            </a:pPr>
            <a:r>
              <a:rPr lang="en-US" sz="2800" dirty="0">
                <a:cs typeface="Calibri" panose="020F0502020204030204" pitchFamily="34" charset="0"/>
              </a:rPr>
              <a:t>Project Description </a:t>
            </a:r>
          </a:p>
          <a:p>
            <a:pPr>
              <a:spcBef>
                <a:spcPts val="0"/>
              </a:spcBef>
            </a:pPr>
            <a:r>
              <a:rPr lang="en-US" sz="2800" dirty="0">
                <a:cs typeface="Calibri" panose="020F0502020204030204" pitchFamily="34" charset="0"/>
              </a:rPr>
              <a:t>TMP Team—Roles and Responsibilities </a:t>
            </a:r>
          </a:p>
          <a:p>
            <a:pPr>
              <a:spcBef>
                <a:spcPts val="0"/>
              </a:spcBef>
            </a:pPr>
            <a:r>
              <a:rPr lang="en-US" sz="2800" dirty="0">
                <a:cs typeface="Calibri" panose="020F0502020204030204" pitchFamily="34" charset="0"/>
              </a:rPr>
              <a:t>Preliminary WZ Analysis </a:t>
            </a:r>
          </a:p>
          <a:p>
            <a:pPr>
              <a:spcBef>
                <a:spcPts val="0"/>
              </a:spcBef>
            </a:pPr>
            <a:r>
              <a:rPr lang="en-US" sz="2800" dirty="0">
                <a:cs typeface="Calibri" panose="020F0502020204030204" pitchFamily="34" charset="0"/>
              </a:rPr>
              <a:t>Existing Conditions </a:t>
            </a:r>
          </a:p>
          <a:p>
            <a:pPr>
              <a:spcBef>
                <a:spcPts val="0"/>
              </a:spcBef>
            </a:pPr>
            <a:r>
              <a:rPr lang="en-US" sz="2800" dirty="0">
                <a:cs typeface="Calibri" panose="020F0502020204030204" pitchFamily="34" charset="0"/>
              </a:rPr>
              <a:t>Operational Analysis: </a:t>
            </a:r>
          </a:p>
          <a:p>
            <a:pPr lvl="1">
              <a:spcBef>
                <a:spcPts val="0"/>
              </a:spcBef>
              <a:buFont typeface="Arial" panose="020B0604020202020204" pitchFamily="34" charset="0"/>
              <a:buChar char="•"/>
            </a:pPr>
            <a:r>
              <a:rPr lang="en-US" sz="2800" dirty="0">
                <a:cs typeface="Calibri" panose="020F0502020204030204" pitchFamily="34" charset="0"/>
              </a:rPr>
              <a:t>Safety and Traffic Analyses </a:t>
            </a:r>
          </a:p>
          <a:p>
            <a:pPr>
              <a:spcBef>
                <a:spcPts val="0"/>
              </a:spcBef>
            </a:pPr>
            <a:r>
              <a:rPr lang="en-US" sz="2800" dirty="0">
                <a:cs typeface="Calibri" panose="020F0502020204030204" pitchFamily="34" charset="0"/>
              </a:rPr>
              <a:t>WZ Impact Management Strategies: </a:t>
            </a:r>
          </a:p>
          <a:p>
            <a:pPr lvl="1">
              <a:spcBef>
                <a:spcPts val="0"/>
              </a:spcBef>
              <a:buFont typeface="Arial" panose="020B0604020202020204" pitchFamily="34" charset="0"/>
              <a:buChar char="•"/>
            </a:pPr>
            <a:r>
              <a:rPr lang="en-US" sz="2800" dirty="0">
                <a:cs typeface="Calibri" panose="020F0502020204030204" pitchFamily="34" charset="0"/>
              </a:rPr>
              <a:t>TTC Plan</a:t>
            </a:r>
          </a:p>
          <a:p>
            <a:pPr lvl="1">
              <a:spcBef>
                <a:spcPts val="0"/>
              </a:spcBef>
              <a:buFont typeface="Arial" panose="020B0604020202020204" pitchFamily="34" charset="0"/>
              <a:buChar char="•"/>
            </a:pPr>
            <a:r>
              <a:rPr lang="en-US" sz="2800" dirty="0">
                <a:cs typeface="Calibri" panose="020F0502020204030204" pitchFamily="34" charset="0"/>
              </a:rPr>
              <a:t>TO</a:t>
            </a:r>
          </a:p>
          <a:p>
            <a:pPr lvl="1">
              <a:spcBef>
                <a:spcPts val="0"/>
              </a:spcBef>
              <a:buFont typeface="Arial" panose="020B0604020202020204" pitchFamily="34" charset="0"/>
              <a:buChar char="•"/>
            </a:pPr>
            <a:r>
              <a:rPr lang="en-US" sz="2800">
                <a:cs typeface="Calibri" panose="020F0502020204030204" pitchFamily="34" charset="0"/>
              </a:rPr>
              <a:t>PI&amp;O</a:t>
            </a:r>
            <a:endParaRPr lang="en-US" sz="2800" dirty="0">
              <a:cs typeface="Calibri" panose="020F0502020204030204" pitchFamily="34" charset="0"/>
            </a:endParaRPr>
          </a:p>
          <a:p>
            <a:pPr>
              <a:spcBef>
                <a:spcPts val="0"/>
              </a:spcBef>
              <a:buClr>
                <a:srgbClr val="EE7700"/>
              </a:buClr>
              <a:buFont typeface="Wingdings" panose="05000000000000000000" pitchFamily="2" charset="2"/>
              <a:buChar char="u"/>
            </a:pPr>
            <a:endParaRPr lang="en-US" dirty="0">
              <a:cs typeface="Calibri" panose="020F0502020204030204" pitchFamily="34" charset="0"/>
            </a:endParaRPr>
          </a:p>
          <a:p>
            <a:pPr lvl="1">
              <a:spcBef>
                <a:spcPts val="0"/>
              </a:spcBef>
              <a:buFont typeface="Courier New" panose="02070309020205020404" pitchFamily="49" charset="0"/>
              <a:buChar char="o"/>
            </a:pPr>
            <a:endParaRPr lang="en-US" dirty="0">
              <a:cs typeface="Calibri" panose="020F0502020204030204" pitchFamily="34" charset="0"/>
            </a:endParaRPr>
          </a:p>
        </p:txBody>
      </p:sp>
    </p:spTree>
    <p:extLst>
      <p:ext uri="{BB962C8B-B14F-4D97-AF65-F5344CB8AC3E}">
        <p14:creationId xmlns:p14="http://schemas.microsoft.com/office/powerpoint/2010/main" val="18129951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42" y="342106"/>
            <a:ext cx="8229600" cy="839787"/>
          </a:xfrm>
        </p:spPr>
        <p:txBody>
          <a:bodyPr/>
          <a:lstStyle/>
          <a:p>
            <a:r>
              <a:rPr lang="en-US" dirty="0"/>
              <a:t>Sample TMP Outline (cont.)</a:t>
            </a:r>
          </a:p>
        </p:txBody>
      </p:sp>
      <p:sp>
        <p:nvSpPr>
          <p:cNvPr id="4" name="Content Placeholder 3"/>
          <p:cNvSpPr>
            <a:spLocks noGrp="1"/>
          </p:cNvSpPr>
          <p:nvPr>
            <p:ph sz="half" idx="2"/>
          </p:nvPr>
        </p:nvSpPr>
        <p:spPr>
          <a:xfrm>
            <a:off x="457200" y="1311807"/>
            <a:ext cx="8229600" cy="4484082"/>
          </a:xfrm>
        </p:spPr>
        <p:txBody>
          <a:bodyPr>
            <a:normAutofit/>
          </a:bodyPr>
          <a:lstStyle/>
          <a:p>
            <a:pPr>
              <a:spcBef>
                <a:spcPts val="0"/>
              </a:spcBef>
            </a:pPr>
            <a:r>
              <a:rPr lang="en-US" sz="2800" dirty="0">
                <a:cs typeface="Calibri" panose="020F0502020204030204" pitchFamily="34" charset="0"/>
              </a:rPr>
              <a:t>Incident Management/ Contingency Plan </a:t>
            </a:r>
          </a:p>
          <a:p>
            <a:pPr>
              <a:spcBef>
                <a:spcPts val="0"/>
              </a:spcBef>
            </a:pPr>
            <a:r>
              <a:rPr lang="en-US" sz="2800" dirty="0">
                <a:cs typeface="Calibri" panose="020F0502020204030204" pitchFamily="34" charset="0"/>
              </a:rPr>
              <a:t>Special Considerations/ Notes </a:t>
            </a:r>
          </a:p>
          <a:p>
            <a:pPr>
              <a:spcBef>
                <a:spcPts val="0"/>
              </a:spcBef>
            </a:pPr>
            <a:r>
              <a:rPr lang="en-US" sz="2800" dirty="0">
                <a:cs typeface="Calibri" panose="020F0502020204030204" pitchFamily="34" charset="0"/>
              </a:rPr>
              <a:t>TMP Implementation/ Monitoring Requirements </a:t>
            </a:r>
          </a:p>
          <a:p>
            <a:pPr>
              <a:spcBef>
                <a:spcPts val="0"/>
              </a:spcBef>
            </a:pPr>
            <a:r>
              <a:rPr lang="en-US" sz="2800" dirty="0">
                <a:cs typeface="Calibri" panose="020F0502020204030204" pitchFamily="34" charset="0"/>
              </a:rPr>
              <a:t>Review/Approvals</a:t>
            </a:r>
          </a:p>
          <a:p>
            <a:pPr>
              <a:spcBef>
                <a:spcPts val="0"/>
              </a:spcBef>
            </a:pPr>
            <a:r>
              <a:rPr lang="en-US" sz="2800" dirty="0">
                <a:cs typeface="Calibri" panose="020F0502020204030204" pitchFamily="34" charset="0"/>
              </a:rPr>
              <a:t>Appendices </a:t>
            </a:r>
          </a:p>
          <a:p>
            <a:endParaRPr lang="en-US" dirty="0"/>
          </a:p>
        </p:txBody>
      </p:sp>
    </p:spTree>
    <p:extLst>
      <p:ext uri="{BB962C8B-B14F-4D97-AF65-F5344CB8AC3E}">
        <p14:creationId xmlns:p14="http://schemas.microsoft.com/office/powerpoint/2010/main" val="13196164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866" y="314848"/>
            <a:ext cx="8229600" cy="659859"/>
          </a:xfrm>
        </p:spPr>
        <p:txBody>
          <a:bodyPr/>
          <a:lstStyle/>
          <a:p>
            <a:r>
              <a:rPr lang="en-US" dirty="0"/>
              <a:t>TMP and State Processes</a:t>
            </a:r>
          </a:p>
        </p:txBody>
      </p:sp>
      <p:sp>
        <p:nvSpPr>
          <p:cNvPr id="3" name="Content Placeholder 2"/>
          <p:cNvSpPr>
            <a:spLocks noGrp="1"/>
          </p:cNvSpPr>
          <p:nvPr>
            <p:ph idx="1"/>
          </p:nvPr>
        </p:nvSpPr>
        <p:spPr/>
        <p:txBody>
          <a:bodyPr/>
          <a:lstStyle/>
          <a:p>
            <a:r>
              <a:rPr lang="en-US" dirty="0">
                <a:cs typeface="Calibri" panose="020F0502020204030204" pitchFamily="34" charset="0"/>
              </a:rPr>
              <a:t>State Processes for developing TMPs vary</a:t>
            </a:r>
          </a:p>
          <a:p>
            <a:pPr lvl="1"/>
            <a:r>
              <a:rPr lang="en-US" sz="2800" dirty="0">
                <a:cs typeface="Calibri" panose="020F0502020204030204" pitchFamily="34" charset="0"/>
              </a:rPr>
              <a:t>Some are very detailed, extensive and stand alone guidance documents</a:t>
            </a:r>
          </a:p>
          <a:p>
            <a:pPr lvl="1"/>
            <a:r>
              <a:rPr lang="en-US" sz="2800" dirty="0">
                <a:cs typeface="Calibri" panose="020F0502020204030204" pitchFamily="34" charset="0"/>
              </a:rPr>
              <a:t>Some are very brief</a:t>
            </a:r>
          </a:p>
          <a:p>
            <a:r>
              <a:rPr lang="en-US" dirty="0">
                <a:cs typeface="Calibri" panose="020F0502020204030204" pitchFamily="34" charset="0"/>
              </a:rPr>
              <a:t>Reasons for range of detail</a:t>
            </a:r>
          </a:p>
          <a:p>
            <a:pPr lvl="1"/>
            <a:r>
              <a:rPr lang="en-US" sz="2800" dirty="0">
                <a:cs typeface="Calibri" panose="020F0502020204030204" pitchFamily="34" charset="0"/>
              </a:rPr>
              <a:t>Some states added to existing guidance</a:t>
            </a:r>
          </a:p>
          <a:p>
            <a:pPr lvl="1"/>
            <a:r>
              <a:rPr lang="en-US" sz="2800" dirty="0">
                <a:cs typeface="Calibri" panose="020F0502020204030204" pitchFamily="34" charset="0"/>
              </a:rPr>
              <a:t>Some rewrote and completely updated due to the rule</a:t>
            </a:r>
          </a:p>
        </p:txBody>
      </p:sp>
    </p:spTree>
    <p:extLst>
      <p:ext uri="{BB962C8B-B14F-4D97-AF65-F5344CB8AC3E}">
        <p14:creationId xmlns:p14="http://schemas.microsoft.com/office/powerpoint/2010/main" val="396909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194426" y="432070"/>
            <a:ext cx="8229600" cy="659859"/>
          </a:xfrm>
        </p:spPr>
        <p:txBody>
          <a:bodyPr/>
          <a:lstStyle/>
          <a:p>
            <a:r>
              <a:rPr lang="en-US" altLang="en-US" dirty="0"/>
              <a:t>Virginia TMP Processes</a:t>
            </a:r>
          </a:p>
        </p:txBody>
      </p:sp>
      <p:sp>
        <p:nvSpPr>
          <p:cNvPr id="88067" name="Rectangle 3"/>
          <p:cNvSpPr>
            <a:spLocks noGrp="1" noChangeArrowheads="1"/>
          </p:cNvSpPr>
          <p:nvPr>
            <p:ph idx="1"/>
          </p:nvPr>
        </p:nvSpPr>
        <p:spPr>
          <a:xfrm>
            <a:off x="194426" y="1213850"/>
            <a:ext cx="8466974" cy="4882150"/>
          </a:xfrm>
        </p:spPr>
        <p:txBody>
          <a:bodyPr>
            <a:normAutofit/>
          </a:bodyPr>
          <a:lstStyle/>
          <a:p>
            <a:r>
              <a:rPr lang="en-US" altLang="en-US" sz="2800" dirty="0"/>
              <a:t>VDOT developed a TMP Guide:</a:t>
            </a:r>
          </a:p>
          <a:p>
            <a:pPr lvl="1"/>
            <a:r>
              <a:rPr lang="en-US" altLang="en-US" dirty="0"/>
              <a:t>Guidelines for acquiring information to develop TMPs</a:t>
            </a:r>
          </a:p>
          <a:p>
            <a:pPr lvl="1"/>
            <a:r>
              <a:rPr lang="en-US" altLang="en-US" dirty="0"/>
              <a:t>Guidance on each Project Team member's role and responsibilities in the development of TMPs</a:t>
            </a:r>
          </a:p>
          <a:p>
            <a:pPr lvl="1"/>
            <a:r>
              <a:rPr lang="en-US" altLang="en-US" dirty="0"/>
              <a:t>Covers Project Managers, Roadway Designers, Traffic Engineers, WZ Safety Coordinators, Public Affairs Managers</a:t>
            </a:r>
          </a:p>
        </p:txBody>
      </p:sp>
    </p:spTree>
    <p:extLst>
      <p:ext uri="{BB962C8B-B14F-4D97-AF65-F5344CB8AC3E}">
        <p14:creationId xmlns:p14="http://schemas.microsoft.com/office/powerpoint/2010/main" val="13018807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322442" y="458523"/>
            <a:ext cx="8229600" cy="659859"/>
          </a:xfrm>
        </p:spPr>
        <p:txBody>
          <a:bodyPr/>
          <a:lstStyle/>
          <a:p>
            <a:r>
              <a:rPr lang="en-US" altLang="en-US" dirty="0"/>
              <a:t>Maryland TMP Development</a:t>
            </a:r>
          </a:p>
        </p:txBody>
      </p:sp>
      <p:sp>
        <p:nvSpPr>
          <p:cNvPr id="98307" name="Rectangle 3"/>
          <p:cNvSpPr>
            <a:spLocks noGrp="1" noChangeArrowheads="1"/>
          </p:cNvSpPr>
          <p:nvPr>
            <p:ph idx="1"/>
          </p:nvPr>
        </p:nvSpPr>
        <p:spPr>
          <a:xfrm>
            <a:off x="322442" y="1353311"/>
            <a:ext cx="5383414" cy="4754881"/>
          </a:xfrm>
        </p:spPr>
        <p:txBody>
          <a:bodyPr>
            <a:normAutofit/>
          </a:bodyPr>
          <a:lstStyle/>
          <a:p>
            <a:pPr>
              <a:lnSpc>
                <a:spcPct val="80000"/>
              </a:lnSpc>
            </a:pPr>
            <a:r>
              <a:rPr lang="en-US" dirty="0"/>
              <a:t>“</a:t>
            </a:r>
            <a:r>
              <a:rPr lang="en-US" kern="1200" dirty="0"/>
              <a:t>Transportation Management Plans: Guidelines for Development, Implementation and Evaluation” </a:t>
            </a:r>
          </a:p>
          <a:p>
            <a:pPr lvl="1">
              <a:lnSpc>
                <a:spcPct val="80000"/>
              </a:lnSpc>
            </a:pPr>
            <a:r>
              <a:rPr lang="en-US" altLang="en-US" sz="2800" kern="1200" dirty="0"/>
              <a:t>Extensive manual on TMPs</a:t>
            </a:r>
            <a:endParaRPr lang="en-US" altLang="en-US" sz="2800" dirty="0"/>
          </a:p>
          <a:p>
            <a:pPr lvl="1">
              <a:lnSpc>
                <a:spcPct val="80000"/>
              </a:lnSpc>
            </a:pPr>
            <a:r>
              <a:rPr lang="en-US" altLang="en-US" sz="2800" dirty="0"/>
              <a:t>Summary of work zone impact management strategies</a:t>
            </a:r>
          </a:p>
          <a:p>
            <a:pPr lvl="1">
              <a:lnSpc>
                <a:spcPct val="80000"/>
              </a:lnSpc>
            </a:pPr>
            <a:r>
              <a:rPr lang="en-US" altLang="en-US" dirty="0"/>
              <a:t>P</a:t>
            </a:r>
            <a:r>
              <a:rPr lang="en-US" altLang="en-US" sz="2800" dirty="0"/>
              <a:t>ublic information and outreach plans development guidance</a:t>
            </a:r>
          </a:p>
          <a:p>
            <a:pPr marL="0" indent="0">
              <a:buNone/>
            </a:pPr>
            <a:endParaRPr lang="en-US" altLang="en-US" dirty="0"/>
          </a:p>
        </p:txBody>
      </p:sp>
    </p:spTree>
    <p:extLst>
      <p:ext uri="{BB962C8B-B14F-4D97-AF65-F5344CB8AC3E}">
        <p14:creationId xmlns:p14="http://schemas.microsoft.com/office/powerpoint/2010/main" val="1322044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228600" y="330741"/>
            <a:ext cx="8229600" cy="659859"/>
          </a:xfrm>
        </p:spPr>
        <p:txBody>
          <a:bodyPr/>
          <a:lstStyle/>
          <a:p>
            <a:r>
              <a:rPr lang="en-US" altLang="en-US" dirty="0"/>
              <a:t>Maryland TMP Development </a:t>
            </a:r>
            <a:r>
              <a:rPr lang="en-US" altLang="en-US" sz="2000" dirty="0"/>
              <a:t>(2 of 2)</a:t>
            </a:r>
            <a:endParaRPr lang="en-US" altLang="en-US" dirty="0"/>
          </a:p>
        </p:txBody>
      </p:sp>
      <p:pic>
        <p:nvPicPr>
          <p:cNvPr id="96260" name="Picture 4" descr="MOT Red Flag Summary image for visu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1145" y="1143000"/>
            <a:ext cx="5987991" cy="4572000"/>
          </a:xfrm>
          <a:prstGeom prst="rect">
            <a:avLst/>
          </a:prstGeom>
          <a:noFill/>
          <a:ln w="5715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6261" name="Text Box 5"/>
          <p:cNvSpPr txBox="1">
            <a:spLocks noChangeArrowheads="1"/>
          </p:cNvSpPr>
          <p:nvPr/>
        </p:nvSpPr>
        <p:spPr bwMode="auto">
          <a:xfrm>
            <a:off x="228600" y="3048000"/>
            <a:ext cx="2971800" cy="2419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20000"/>
              </a:spcBef>
              <a:buClr>
                <a:schemeClr val="hlink"/>
              </a:buClr>
              <a:buSzPct val="70000"/>
              <a:buFont typeface="Wingdings" pitchFamily="2" charset="2"/>
              <a:buChar char="n"/>
            </a:pPr>
            <a:r>
              <a:rPr lang="en-US" altLang="en-US" sz="3600" i="0" dirty="0">
                <a:solidFill>
                  <a:schemeClr val="tx1"/>
                </a:solidFill>
                <a:effectLst>
                  <a:outerShdw blurRad="38100" dist="38100" dir="2700000" algn="tl">
                    <a:srgbClr val="C0C0C0"/>
                  </a:outerShdw>
                </a:effectLst>
                <a:latin typeface="Garamond" pitchFamily="18" charset="0"/>
              </a:rPr>
              <a:t> </a:t>
            </a:r>
            <a:r>
              <a:rPr lang="en-US" altLang="en-US" sz="3600" i="0" dirty="0">
                <a:solidFill>
                  <a:schemeClr val="tx1"/>
                </a:solidFill>
                <a:effectLst>
                  <a:outerShdw blurRad="38100" dist="38100" dir="2700000" algn="tl">
                    <a:srgbClr val="C0C0C0"/>
                  </a:outerShdw>
                </a:effectLst>
                <a:latin typeface="Calibri" panose="020F0502020204030204" pitchFamily="34" charset="0"/>
              </a:rPr>
              <a:t>MOT Red Flag Summary</a:t>
            </a:r>
          </a:p>
          <a:p>
            <a:pPr eaLnBrk="1" hangingPunct="1">
              <a:spcBef>
                <a:spcPct val="20000"/>
              </a:spcBef>
              <a:buClr>
                <a:schemeClr val="hlink"/>
              </a:buClr>
              <a:buSzPct val="70000"/>
              <a:buFont typeface="Wingdings" pitchFamily="2" charset="2"/>
              <a:buNone/>
            </a:pPr>
            <a:r>
              <a:rPr lang="en-US" altLang="en-US" sz="3600" i="0" dirty="0">
                <a:solidFill>
                  <a:schemeClr val="hlink"/>
                </a:solidFill>
                <a:effectLst>
                  <a:outerShdw blurRad="38100" dist="38100" dir="2700000" algn="tl">
                    <a:srgbClr val="C0C0C0"/>
                  </a:outerShdw>
                </a:effectLst>
                <a:latin typeface="Garamond" pitchFamily="18" charset="0"/>
                <a:sym typeface="Wingdings" pitchFamily="2" charset="2"/>
              </a:rPr>
              <a:t></a:t>
            </a:r>
          </a:p>
          <a:p>
            <a:endParaRPr lang="en-US" altLang="en-US" sz="3600" i="0" dirty="0">
              <a:solidFill>
                <a:schemeClr val="hlink"/>
              </a:solidFill>
              <a:latin typeface="Garamond" pitchFamily="18" charset="0"/>
            </a:endParaRPr>
          </a:p>
        </p:txBody>
      </p:sp>
      <p:sp>
        <p:nvSpPr>
          <p:cNvPr id="2" name="Google Shape;74;p1">
            <a:extLst>
              <a:ext uri="{FF2B5EF4-FFF2-40B4-BE49-F238E27FC236}">
                <a16:creationId xmlns:a16="http://schemas.microsoft.com/office/drawing/2014/main" id="{53FA0631-4D82-E442-7918-3DA204B8043D}"/>
              </a:ext>
            </a:extLst>
          </p:cNvPr>
          <p:cNvSpPr/>
          <p:nvPr/>
        </p:nvSpPr>
        <p:spPr>
          <a:xfrm>
            <a:off x="7325710" y="5744309"/>
            <a:ext cx="15240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Maryland SHA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245001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a:xfrm>
            <a:off x="219456" y="365760"/>
            <a:ext cx="8924544" cy="883267"/>
          </a:xfrm>
        </p:spPr>
        <p:txBody>
          <a:bodyPr>
            <a:normAutofit fontScale="90000"/>
          </a:bodyPr>
          <a:lstStyle/>
          <a:p>
            <a:r>
              <a:rPr lang="en-US" altLang="en-US" sz="4000" dirty="0"/>
              <a:t>Missouri DOT TMP Strategy Database</a:t>
            </a:r>
          </a:p>
        </p:txBody>
      </p:sp>
      <p:sp>
        <p:nvSpPr>
          <p:cNvPr id="210947" name="Rectangle 3"/>
          <p:cNvSpPr>
            <a:spLocks noGrp="1" noChangeArrowheads="1"/>
          </p:cNvSpPr>
          <p:nvPr>
            <p:ph idx="1"/>
          </p:nvPr>
        </p:nvSpPr>
        <p:spPr>
          <a:xfrm>
            <a:off x="219456" y="1343465"/>
            <a:ext cx="8460602" cy="4691575"/>
          </a:xfrm>
        </p:spPr>
        <p:txBody>
          <a:bodyPr>
            <a:normAutofit/>
          </a:bodyPr>
          <a:lstStyle/>
          <a:p>
            <a:r>
              <a:rPr lang="en-US" altLang="en-US" sz="2800" dirty="0"/>
              <a:t>Helps MoDOT staff:</a:t>
            </a:r>
          </a:p>
          <a:p>
            <a:pPr lvl="1"/>
            <a:r>
              <a:rPr lang="en-US" altLang="en-US" dirty="0"/>
              <a:t>Select WZ management strategies and</a:t>
            </a:r>
          </a:p>
          <a:p>
            <a:pPr lvl="1"/>
            <a:r>
              <a:rPr lang="en-US" altLang="en-US" dirty="0"/>
              <a:t>Develop TMPs in a more systematic way</a:t>
            </a:r>
          </a:p>
          <a:p>
            <a:r>
              <a:rPr lang="en-US" altLang="en-US" sz="2800" dirty="0"/>
              <a:t>Suggests possible appropriate WZ management strategies based on user inputs</a:t>
            </a:r>
          </a:p>
          <a:p>
            <a:pPr lvl="1"/>
            <a:r>
              <a:rPr lang="en-US" altLang="en-US" sz="2800" dirty="0"/>
              <a:t>Time concerns </a:t>
            </a:r>
          </a:p>
          <a:p>
            <a:pPr lvl="1"/>
            <a:r>
              <a:rPr lang="en-US" altLang="en-US" sz="2800" dirty="0"/>
              <a:t>Public impact </a:t>
            </a:r>
          </a:p>
          <a:p>
            <a:pPr lvl="1"/>
            <a:r>
              <a:rPr lang="en-US" altLang="en-US" sz="2800" dirty="0"/>
              <a:t>Location</a:t>
            </a:r>
          </a:p>
          <a:p>
            <a:pPr lvl="1"/>
            <a:r>
              <a:rPr lang="en-US" altLang="en-US" sz="2800" dirty="0"/>
              <a:t>Traffic flow</a:t>
            </a:r>
          </a:p>
        </p:txBody>
      </p:sp>
    </p:spTree>
    <p:extLst>
      <p:ext uri="{BB962C8B-B14F-4D97-AF65-F5344CB8AC3E}">
        <p14:creationId xmlns:p14="http://schemas.microsoft.com/office/powerpoint/2010/main" val="3122965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201168" y="225084"/>
            <a:ext cx="8942832" cy="1023943"/>
          </a:xfrm>
        </p:spPr>
        <p:txBody>
          <a:bodyPr>
            <a:normAutofit/>
          </a:bodyPr>
          <a:lstStyle/>
          <a:p>
            <a:r>
              <a:rPr lang="en-US" altLang="en-US" dirty="0"/>
              <a:t>Missouri DOT TMP Strategies Database</a:t>
            </a:r>
            <a:endParaRPr lang="en-US" altLang="en-US" sz="1800" dirty="0"/>
          </a:p>
        </p:txBody>
      </p:sp>
      <p:sp>
        <p:nvSpPr>
          <p:cNvPr id="2" name="Content Placeholder 1"/>
          <p:cNvSpPr>
            <a:spLocks noGrp="1"/>
          </p:cNvSpPr>
          <p:nvPr>
            <p:ph idx="1"/>
          </p:nvPr>
        </p:nvSpPr>
        <p:spPr/>
        <p:txBody>
          <a:bodyPr/>
          <a:lstStyle/>
          <a:p>
            <a:r>
              <a:rPr lang="en-US" altLang="en-US" dirty="0"/>
              <a:t>Meant to be used at the very beginning of WZ planning to identify effective methods, with re-evaluation occurring in the design stage.</a:t>
            </a:r>
          </a:p>
          <a:p>
            <a:endParaRPr lang="en-US" dirty="0"/>
          </a:p>
        </p:txBody>
      </p:sp>
      <p:pic>
        <p:nvPicPr>
          <p:cNvPr id="86020" name="Picture 4">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5025" t="17346" r="36295" b="43411"/>
          <a:stretch>
            <a:fillRect/>
          </a:stretch>
        </p:blipFill>
        <p:spPr bwMode="auto">
          <a:xfrm>
            <a:off x="0" y="3656394"/>
            <a:ext cx="5984917" cy="3201605"/>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rgbClr val="CC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021" name="Picture 5">
            <a:extLs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871525"/>
            <a:ext cx="4191000" cy="2986474"/>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74;p1">
            <a:extLst>
              <a:ext uri="{FF2B5EF4-FFF2-40B4-BE49-F238E27FC236}">
                <a16:creationId xmlns:a16="http://schemas.microsoft.com/office/drawing/2014/main" id="{53FA0631-4D82-E442-7918-3DA204B8043D}"/>
              </a:ext>
            </a:extLst>
          </p:cNvPr>
          <p:cNvSpPr/>
          <p:nvPr/>
        </p:nvSpPr>
        <p:spPr>
          <a:xfrm>
            <a:off x="7189076" y="3530906"/>
            <a:ext cx="1629103"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Missouri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635508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What is a </a:t>
            </a:r>
            <a:r>
              <a:rPr lang="en-US" dirty="0" err="1"/>
              <a:t>TMP</a:t>
            </a:r>
            <a:r>
              <a:rPr lang="en-US" dirty="0"/>
              <a:t>?</a:t>
            </a:r>
          </a:p>
        </p:txBody>
      </p:sp>
      <p:sp>
        <p:nvSpPr>
          <p:cNvPr id="3" name="Content Placeholder 2"/>
          <p:cNvSpPr>
            <a:spLocks noGrp="1"/>
          </p:cNvSpPr>
          <p:nvPr>
            <p:ph idx="1"/>
          </p:nvPr>
        </p:nvSpPr>
        <p:spPr>
          <a:xfrm>
            <a:off x="450458" y="1416617"/>
            <a:ext cx="8229600" cy="4396153"/>
          </a:xfrm>
        </p:spPr>
        <p:txBody>
          <a:bodyPr/>
          <a:lstStyle/>
          <a:p>
            <a:pPr marL="457200" indent="-277813" fontAlgn="t"/>
            <a:r>
              <a:rPr lang="en-US" altLang="en-US" dirty="0"/>
              <a:t>A set of coordinated strategies</a:t>
            </a:r>
          </a:p>
          <a:p>
            <a:pPr marL="457200" indent="-277813" fontAlgn="t"/>
            <a:r>
              <a:rPr lang="en-US" altLang="en-US" dirty="0"/>
              <a:t>Shows how traffic impacts will be managed during construction by identifying a set of coordinated transportation management strategies</a:t>
            </a:r>
          </a:p>
          <a:p>
            <a:pPr marL="457200" indent="-277813" fontAlgn="t"/>
            <a:r>
              <a:rPr lang="en-US" altLang="en-US" dirty="0"/>
              <a:t>Is scalable</a:t>
            </a:r>
          </a:p>
          <a:p>
            <a:pPr marL="857250" lvl="1" indent="-277813" fontAlgn="t"/>
            <a:r>
              <a:rPr lang="en-US" altLang="en-US" dirty="0"/>
              <a:t>Projects with more expected impacts may need more analysis and more strategies</a:t>
            </a:r>
          </a:p>
        </p:txBody>
      </p:sp>
    </p:spTree>
    <p:extLst>
      <p:ext uri="{BB962C8B-B14F-4D97-AF65-F5344CB8AC3E}">
        <p14:creationId xmlns:p14="http://schemas.microsoft.com/office/powerpoint/2010/main" val="24613499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815584" y="456940"/>
            <a:ext cx="2864474" cy="2972060"/>
          </a:xfrm>
        </p:spPr>
        <p:txBody>
          <a:bodyPr/>
          <a:lstStyle/>
          <a:p>
            <a:r>
              <a:rPr lang="en-US" dirty="0"/>
              <a:t>Illinois TMP Component  Checklist </a:t>
            </a:r>
          </a:p>
        </p:txBody>
      </p:sp>
      <p:pic>
        <p:nvPicPr>
          <p:cNvPr id="4098" name="Picture 2">
            <a:extLst>
              <a:ext uri="{C183D7F6-B498-43B3-948B-1728B52AA6E4}">
                <adec:decorative xmlns:adec="http://schemas.microsoft.com/office/drawing/2017/decorative" val="1"/>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135123" y="0"/>
            <a:ext cx="575121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Google Shape;74;p1">
            <a:extLst>
              <a:ext uri="{FF2B5EF4-FFF2-40B4-BE49-F238E27FC236}">
                <a16:creationId xmlns:a16="http://schemas.microsoft.com/office/drawing/2014/main" id="{53FA0631-4D82-E442-7918-3DA204B8043D}"/>
              </a:ext>
            </a:extLst>
          </p:cNvPr>
          <p:cNvSpPr/>
          <p:nvPr/>
        </p:nvSpPr>
        <p:spPr>
          <a:xfrm>
            <a:off x="5391806" y="6277969"/>
            <a:ext cx="1996965"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Illinois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4211952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19472" y="456940"/>
            <a:ext cx="3760586" cy="2359412"/>
          </a:xfrm>
        </p:spPr>
        <p:txBody>
          <a:bodyPr/>
          <a:lstStyle/>
          <a:p>
            <a:r>
              <a:rPr lang="en-US" dirty="0"/>
              <a:t>Illinois TMP Component  Checklist (cont.)</a:t>
            </a:r>
          </a:p>
        </p:txBody>
      </p:sp>
      <p:pic>
        <p:nvPicPr>
          <p:cNvPr id="4099" name="Picture 3">
            <a:extLs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425696" cy="6734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Google Shape;74;p1">
            <a:extLst>
              <a:ext uri="{FF2B5EF4-FFF2-40B4-BE49-F238E27FC236}">
                <a16:creationId xmlns:a16="http://schemas.microsoft.com/office/drawing/2014/main" id="{97E3196D-64B1-1295-92D3-F26F02B290F9}"/>
              </a:ext>
            </a:extLst>
          </p:cNvPr>
          <p:cNvSpPr/>
          <p:nvPr/>
        </p:nvSpPr>
        <p:spPr>
          <a:xfrm>
            <a:off x="4718306" y="6154879"/>
            <a:ext cx="1996965"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Illinois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7838095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FHWA TMP Templates</a:t>
            </a:r>
          </a:p>
        </p:txBody>
      </p:sp>
      <p:sp>
        <p:nvSpPr>
          <p:cNvPr id="3" name="Content Placeholder 2"/>
          <p:cNvSpPr>
            <a:spLocks noGrp="1"/>
          </p:cNvSpPr>
          <p:nvPr>
            <p:ph idx="1"/>
          </p:nvPr>
        </p:nvSpPr>
        <p:spPr/>
        <p:txBody>
          <a:bodyPr/>
          <a:lstStyle/>
          <a:p>
            <a:r>
              <a:rPr lang="en-US" dirty="0"/>
              <a:t>FHWA website for TMP information: </a:t>
            </a:r>
          </a:p>
          <a:p>
            <a:pPr marL="0" indent="0">
              <a:buNone/>
            </a:pPr>
            <a:r>
              <a:rPr lang="en-US" dirty="0">
                <a:hlinkClick r:id="rId3"/>
              </a:rPr>
              <a:t>http://ops.fhwa.dot.gov/wz/resources/final_rule/tmp_examples/tmp_dev_resources.htm</a:t>
            </a:r>
            <a:r>
              <a:rPr lang="en-US" dirty="0"/>
              <a:t> </a:t>
            </a:r>
          </a:p>
          <a:p>
            <a:pPr lvl="1"/>
            <a:r>
              <a:rPr lang="en-US" dirty="0"/>
              <a:t>Sample Transportation Management Plans and Templates </a:t>
            </a:r>
          </a:p>
          <a:p>
            <a:pPr lvl="1"/>
            <a:r>
              <a:rPr lang="en-US" dirty="0"/>
              <a:t>TMP Template 1: Minor-to-Moderate Impacts </a:t>
            </a:r>
          </a:p>
          <a:p>
            <a:pPr lvl="1"/>
            <a:r>
              <a:rPr lang="en-US" dirty="0"/>
              <a:t>TMP Template 2: Moderate-to-Major Impacts</a:t>
            </a:r>
          </a:p>
        </p:txBody>
      </p:sp>
    </p:spTree>
    <p:extLst>
      <p:ext uri="{BB962C8B-B14F-4D97-AF65-F5344CB8AC3E}">
        <p14:creationId xmlns:p14="http://schemas.microsoft.com/office/powerpoint/2010/main" val="31045096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6638"/>
            <a:ext cx="8229600" cy="659859"/>
          </a:xfrm>
        </p:spPr>
        <p:txBody>
          <a:bodyPr/>
          <a:lstStyle/>
          <a:p>
            <a:r>
              <a:rPr lang="en-US" dirty="0"/>
              <a:t>TMP Implementation Costs</a:t>
            </a:r>
          </a:p>
        </p:txBody>
      </p:sp>
      <p:sp>
        <p:nvSpPr>
          <p:cNvPr id="3" name="Content Placeholder 2"/>
          <p:cNvSpPr>
            <a:spLocks noGrp="1"/>
          </p:cNvSpPr>
          <p:nvPr>
            <p:ph idx="1"/>
          </p:nvPr>
        </p:nvSpPr>
        <p:spPr/>
        <p:txBody>
          <a:bodyPr>
            <a:normAutofit fontScale="92500"/>
          </a:bodyPr>
          <a:lstStyle/>
          <a:p>
            <a:pPr marL="0" indent="0">
              <a:buNone/>
            </a:pPr>
            <a:r>
              <a:rPr lang="en-US" sz="2800" b="1" dirty="0"/>
              <a:t>TMP Implementation Cost Include:</a:t>
            </a:r>
          </a:p>
          <a:p>
            <a:r>
              <a:rPr lang="en-US" sz="2800" dirty="0"/>
              <a:t>TMP development process </a:t>
            </a:r>
          </a:p>
          <a:p>
            <a:r>
              <a:rPr lang="en-US" sz="2800" dirty="0"/>
              <a:t>Strategies </a:t>
            </a:r>
          </a:p>
          <a:p>
            <a:r>
              <a:rPr lang="en-US" sz="2800" dirty="0"/>
              <a:t>Monitoring </a:t>
            </a:r>
          </a:p>
          <a:p>
            <a:r>
              <a:rPr lang="en-US" sz="2800" dirty="0"/>
              <a:t>Post project activities </a:t>
            </a:r>
          </a:p>
          <a:p>
            <a:pPr marL="0" indent="0">
              <a:buNone/>
            </a:pPr>
            <a:r>
              <a:rPr lang="en-US" sz="2800" b="1" dirty="0"/>
              <a:t>Estimating the </a:t>
            </a:r>
            <a:r>
              <a:rPr lang="en-US" sz="2800" b="1" dirty="0">
                <a:cs typeface="Calibri" panose="020F0502020204030204" pitchFamily="34" charset="0"/>
              </a:rPr>
              <a:t>cost of the TMP is </a:t>
            </a:r>
            <a:br>
              <a:rPr lang="en-US" sz="2800" b="1" dirty="0">
                <a:cs typeface="Calibri" panose="020F0502020204030204" pitchFamily="34" charset="0"/>
              </a:rPr>
            </a:br>
            <a:r>
              <a:rPr lang="en-US" sz="2800" b="1" dirty="0">
                <a:cs typeface="Calibri" panose="020F0502020204030204" pitchFamily="34" charset="0"/>
              </a:rPr>
              <a:t>crucial because it:</a:t>
            </a:r>
          </a:p>
          <a:p>
            <a:r>
              <a:rPr lang="en-US" sz="2800" dirty="0"/>
              <a:t>May be impossible to obtain additional funding later</a:t>
            </a:r>
          </a:p>
          <a:p>
            <a:r>
              <a:rPr lang="en-US" sz="2800" dirty="0"/>
              <a:t>Avoids under-allocation of funds</a:t>
            </a:r>
          </a:p>
          <a:p>
            <a:endParaRPr lang="en-US" sz="2800" dirty="0"/>
          </a:p>
          <a:p>
            <a:pPr marL="0" indent="0">
              <a:buNone/>
            </a:pPr>
            <a:endParaRPr lang="en-US" dirty="0"/>
          </a:p>
        </p:txBody>
      </p:sp>
      <p:pic>
        <p:nvPicPr>
          <p:cNvPr id="1026" name="Picture 2" descr="Chart of project size versus implementation costs with increasing trend as size gets larger">
            <a:extLs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057400"/>
            <a:ext cx="2847975" cy="24464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Google Shape;74;p1">
            <a:extLst>
              <a:ext uri="{FF2B5EF4-FFF2-40B4-BE49-F238E27FC236}">
                <a16:creationId xmlns:a16="http://schemas.microsoft.com/office/drawing/2014/main" id="{98E216DB-8C67-D53D-7270-BC52469C01F7}"/>
              </a:ext>
            </a:extLst>
          </p:cNvPr>
          <p:cNvSpPr/>
          <p:nvPr/>
        </p:nvSpPr>
        <p:spPr>
          <a:xfrm>
            <a:off x="7793092" y="4380807"/>
            <a:ext cx="1996965"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023519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2442" y="458523"/>
            <a:ext cx="8229600" cy="659859"/>
          </a:xfrm>
        </p:spPr>
        <p:txBody>
          <a:bodyPr/>
          <a:lstStyle/>
          <a:p>
            <a:r>
              <a:rPr lang="en-US" dirty="0"/>
              <a:t>Paying for TMP Implementation</a:t>
            </a:r>
          </a:p>
        </p:txBody>
      </p:sp>
      <p:sp>
        <p:nvSpPr>
          <p:cNvPr id="3" name="Content Placeholder 2"/>
          <p:cNvSpPr>
            <a:spLocks noGrp="1"/>
          </p:cNvSpPr>
          <p:nvPr>
            <p:ph idx="1"/>
          </p:nvPr>
        </p:nvSpPr>
        <p:spPr/>
        <p:txBody>
          <a:bodyPr/>
          <a:lstStyle/>
          <a:p>
            <a:r>
              <a:rPr lang="en-US" dirty="0">
                <a:cs typeface="Calibri" panose="020F0502020204030204" pitchFamily="34" charset="0"/>
              </a:rPr>
              <a:t>Determine who is responsible for implementing each strategy </a:t>
            </a:r>
          </a:p>
          <a:p>
            <a:r>
              <a:rPr lang="en-US" dirty="0">
                <a:cs typeface="Calibri" panose="020F0502020204030204" pitchFamily="34" charset="0"/>
              </a:rPr>
              <a:t>Construction contractor </a:t>
            </a:r>
          </a:p>
          <a:p>
            <a:pPr lvl="1"/>
            <a:r>
              <a:rPr lang="en-US" dirty="0">
                <a:cs typeface="Calibri" panose="020F0502020204030204" pitchFamily="34" charset="0"/>
              </a:rPr>
              <a:t>Include means of payment in contract </a:t>
            </a:r>
          </a:p>
          <a:p>
            <a:r>
              <a:rPr lang="en-US" dirty="0">
                <a:cs typeface="Calibri" panose="020F0502020204030204" pitchFamily="34" charset="0"/>
              </a:rPr>
              <a:t>Other contractor </a:t>
            </a:r>
          </a:p>
          <a:p>
            <a:pPr lvl="1"/>
            <a:r>
              <a:rPr lang="en-US" dirty="0">
                <a:cs typeface="Calibri" panose="020F0502020204030204" pitchFamily="34" charset="0"/>
              </a:rPr>
              <a:t>Establish or modify other contract </a:t>
            </a:r>
          </a:p>
          <a:p>
            <a:r>
              <a:rPr lang="en-US" dirty="0">
                <a:cs typeface="Calibri" panose="020F0502020204030204" pitchFamily="34" charset="0"/>
              </a:rPr>
              <a:t>Agency </a:t>
            </a:r>
          </a:p>
          <a:p>
            <a:pPr lvl="1"/>
            <a:r>
              <a:rPr lang="en-US" dirty="0">
                <a:cs typeface="Calibri" panose="020F0502020204030204" pitchFamily="34" charset="0"/>
              </a:rPr>
              <a:t>Coordinate with relevant agency departments </a:t>
            </a:r>
          </a:p>
          <a:p>
            <a:pPr marL="0" indent="0">
              <a:buNone/>
            </a:pPr>
            <a:endParaRPr lang="en-US" dirty="0">
              <a:cs typeface="Calibri" panose="020F0502020204030204" pitchFamily="34" charset="0"/>
            </a:endParaRPr>
          </a:p>
        </p:txBody>
      </p:sp>
    </p:spTree>
    <p:extLst>
      <p:ext uri="{BB962C8B-B14F-4D97-AF65-F5344CB8AC3E}">
        <p14:creationId xmlns:p14="http://schemas.microsoft.com/office/powerpoint/2010/main" val="1126513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normAutofit/>
          </a:bodyPr>
          <a:lstStyle/>
          <a:p>
            <a:r>
              <a:rPr lang="en-US" dirty="0"/>
              <a:t>In summary, TMPs:</a:t>
            </a:r>
          </a:p>
        </p:txBody>
      </p:sp>
      <p:sp>
        <p:nvSpPr>
          <p:cNvPr id="3" name="Content Placeholder 2"/>
          <p:cNvSpPr>
            <a:spLocks noGrp="1"/>
          </p:cNvSpPr>
          <p:nvPr>
            <p:ph idx="1"/>
          </p:nvPr>
        </p:nvSpPr>
        <p:spPr/>
        <p:txBody>
          <a:bodyPr/>
          <a:lstStyle/>
          <a:p>
            <a:r>
              <a:rPr lang="en-US" sz="2800" dirty="0"/>
              <a:t>Are required for all Federal-aid projects </a:t>
            </a:r>
          </a:p>
          <a:p>
            <a:r>
              <a:rPr lang="en-US" sz="2800" dirty="0"/>
              <a:t>Are a plan showing how the traffic will be managed during construction </a:t>
            </a:r>
          </a:p>
          <a:p>
            <a:r>
              <a:rPr lang="en-US" sz="2800" dirty="0"/>
              <a:t>Address work zone safety and mobility impacts </a:t>
            </a:r>
          </a:p>
          <a:p>
            <a:r>
              <a:rPr lang="en-US" sz="2800" dirty="0"/>
              <a:t>Should be started early in project development and updated throughout </a:t>
            </a:r>
          </a:p>
          <a:p>
            <a:r>
              <a:rPr lang="en-US" sz="2800" dirty="0"/>
              <a:t>Needs to be approved, implemented, and monitored in the field </a:t>
            </a:r>
          </a:p>
          <a:p>
            <a:endParaRPr lang="en-US" sz="2800" dirty="0"/>
          </a:p>
        </p:txBody>
      </p:sp>
    </p:spTree>
    <p:extLst>
      <p:ext uri="{BB962C8B-B14F-4D97-AF65-F5344CB8AC3E}">
        <p14:creationId xmlns:p14="http://schemas.microsoft.com/office/powerpoint/2010/main" val="7001689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What is a TMP? </a:t>
            </a:r>
            <a:r>
              <a:rPr lang="en-US" sz="2000" dirty="0"/>
              <a:t>(2 of 2)</a:t>
            </a:r>
            <a:endParaRPr lang="en-US" sz="3600" dirty="0"/>
          </a:p>
        </p:txBody>
      </p:sp>
      <p:sp>
        <p:nvSpPr>
          <p:cNvPr id="3" name="Content Placeholder 2"/>
          <p:cNvSpPr>
            <a:spLocks noGrp="1"/>
          </p:cNvSpPr>
          <p:nvPr>
            <p:ph idx="1"/>
          </p:nvPr>
        </p:nvSpPr>
        <p:spPr/>
        <p:txBody>
          <a:bodyPr/>
          <a:lstStyle/>
          <a:p>
            <a:pPr eaLnBrk="1" hangingPunct="1">
              <a:spcBef>
                <a:spcPct val="40000"/>
              </a:spcBef>
            </a:pPr>
            <a:r>
              <a:rPr lang="en-US" altLang="en-US" dirty="0"/>
              <a:t>Required components of a TMP depend on whether a project is a “significant project”</a:t>
            </a:r>
          </a:p>
          <a:p>
            <a:pPr eaLnBrk="1" hangingPunct="1"/>
            <a:r>
              <a:rPr lang="en-US" altLang="en-US" dirty="0"/>
              <a:t>TMP must always include a Temporary Traffic Control (TTC) Plan</a:t>
            </a:r>
          </a:p>
          <a:p>
            <a:pPr eaLnBrk="1" hangingPunct="1"/>
            <a:r>
              <a:rPr lang="en-US" altLang="en-US" dirty="0"/>
              <a:t>For </a:t>
            </a:r>
            <a:r>
              <a:rPr lang="en-US" altLang="en-US" u="sng" dirty="0"/>
              <a:t>significant projects</a:t>
            </a:r>
            <a:r>
              <a:rPr lang="en-US" altLang="en-US" dirty="0"/>
              <a:t>, TMPs must also have:</a:t>
            </a:r>
          </a:p>
          <a:p>
            <a:pPr marL="695325" lvl="2" eaLnBrk="1" hangingPunct="1"/>
            <a:r>
              <a:rPr lang="en-US" altLang="en-US" dirty="0"/>
              <a:t> A traffic operations (TO) component</a:t>
            </a:r>
          </a:p>
          <a:p>
            <a:pPr marL="695325" lvl="2" eaLnBrk="1" hangingPunct="1"/>
            <a:r>
              <a:rPr lang="en-US" altLang="en-US" dirty="0"/>
              <a:t> A public information and outreach (PIO) component </a:t>
            </a:r>
          </a:p>
        </p:txBody>
      </p:sp>
    </p:spTree>
    <p:extLst>
      <p:ext uri="{BB962C8B-B14F-4D97-AF65-F5344CB8AC3E}">
        <p14:creationId xmlns:p14="http://schemas.microsoft.com/office/powerpoint/2010/main" val="30765358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016" y="173033"/>
            <a:ext cx="8552042" cy="1118382"/>
          </a:xfrm>
        </p:spPr>
        <p:txBody>
          <a:bodyPr>
            <a:normAutofit/>
          </a:bodyPr>
          <a:lstStyle/>
          <a:p>
            <a:r>
              <a:rPr lang="en-US" dirty="0"/>
              <a:t>TMP v. TTCP – What’s the Difference?</a:t>
            </a:r>
          </a:p>
        </p:txBody>
      </p:sp>
      <p:sp>
        <p:nvSpPr>
          <p:cNvPr id="3" name="Content Placeholder 2"/>
          <p:cNvSpPr>
            <a:spLocks noGrp="1"/>
          </p:cNvSpPr>
          <p:nvPr>
            <p:ph idx="1"/>
          </p:nvPr>
        </p:nvSpPr>
        <p:spPr>
          <a:xfrm>
            <a:off x="128016" y="1291415"/>
            <a:ext cx="8552042" cy="4798489"/>
          </a:xfrm>
        </p:spPr>
        <p:txBody>
          <a:bodyPr>
            <a:normAutofit/>
          </a:bodyPr>
          <a:lstStyle/>
          <a:p>
            <a:pPr>
              <a:lnSpc>
                <a:spcPct val="90000"/>
              </a:lnSpc>
            </a:pPr>
            <a:r>
              <a:rPr lang="en-US" altLang="en-US" sz="2800" b="1" dirty="0">
                <a:solidFill>
                  <a:srgbClr val="C00000"/>
                </a:solidFill>
                <a:cs typeface="Calibri" panose="020F0502020204030204" pitchFamily="34" charset="0"/>
              </a:rPr>
              <a:t>TMP</a:t>
            </a:r>
            <a:r>
              <a:rPr lang="en-US" altLang="en-US" sz="2800" dirty="0">
                <a:cs typeface="Calibri" panose="020F0502020204030204" pitchFamily="34" charset="0"/>
              </a:rPr>
              <a:t> – incorporates broader issues such as: </a:t>
            </a:r>
          </a:p>
          <a:p>
            <a:pPr lvl="1">
              <a:lnSpc>
                <a:spcPct val="90000"/>
              </a:lnSpc>
            </a:pPr>
            <a:r>
              <a:rPr lang="en-US" altLang="en-US" sz="2800" dirty="0">
                <a:cs typeface="Calibri" panose="020F0502020204030204" pitchFamily="34" charset="0"/>
              </a:rPr>
              <a:t>Public awareness </a:t>
            </a:r>
          </a:p>
          <a:p>
            <a:pPr lvl="1">
              <a:lnSpc>
                <a:spcPct val="90000"/>
              </a:lnSpc>
            </a:pPr>
            <a:r>
              <a:rPr lang="en-US" altLang="en-US" sz="2800" dirty="0">
                <a:cs typeface="Calibri" panose="020F0502020204030204" pitchFamily="34" charset="0"/>
              </a:rPr>
              <a:t>Mobility and safety impacts</a:t>
            </a:r>
          </a:p>
          <a:p>
            <a:pPr lvl="1">
              <a:lnSpc>
                <a:spcPct val="90000"/>
              </a:lnSpc>
            </a:pPr>
            <a:r>
              <a:rPr lang="en-US" altLang="en-US" sz="2800" dirty="0">
                <a:cs typeface="Calibri" panose="020F0502020204030204" pitchFamily="34" charset="0"/>
              </a:rPr>
              <a:t>Stakeholder involvement</a:t>
            </a:r>
          </a:p>
          <a:p>
            <a:pPr lvl="1">
              <a:lnSpc>
                <a:spcPct val="90000"/>
              </a:lnSpc>
            </a:pPr>
            <a:r>
              <a:rPr lang="en-US" altLang="en-US" sz="2800" dirty="0">
                <a:cs typeface="Calibri" panose="020F0502020204030204" pitchFamily="34" charset="0"/>
              </a:rPr>
              <a:t>Undergoes updates – is a “living document”</a:t>
            </a:r>
          </a:p>
          <a:p>
            <a:pPr>
              <a:lnSpc>
                <a:spcPct val="90000"/>
              </a:lnSpc>
            </a:pPr>
            <a:r>
              <a:rPr lang="en-US" altLang="en-US" sz="2800" b="1" dirty="0">
                <a:solidFill>
                  <a:srgbClr val="C00000"/>
                </a:solidFill>
                <a:cs typeface="Calibri" panose="020F0502020204030204" pitchFamily="34" charset="0"/>
              </a:rPr>
              <a:t>TTC Plan </a:t>
            </a:r>
            <a:r>
              <a:rPr lang="en-US" altLang="en-US" sz="2800" dirty="0">
                <a:cs typeface="Calibri" panose="020F0502020204030204" pitchFamily="34" charset="0"/>
              </a:rPr>
              <a:t>– limited to handling work zone traffic through the use of traffic control devices</a:t>
            </a:r>
          </a:p>
          <a:p>
            <a:pPr lvl="1">
              <a:lnSpc>
                <a:spcPct val="90000"/>
              </a:lnSpc>
            </a:pPr>
            <a:r>
              <a:rPr lang="en-US" altLang="en-US" sz="2800" dirty="0">
                <a:cs typeface="Calibri" panose="020F0502020204030204" pitchFamily="34" charset="0"/>
              </a:rPr>
              <a:t>Implements the chosen strategies</a:t>
            </a:r>
          </a:p>
          <a:p>
            <a:pPr lvl="1">
              <a:lnSpc>
                <a:spcPct val="90000"/>
              </a:lnSpc>
            </a:pPr>
            <a:r>
              <a:rPr lang="en-US" altLang="en-US" sz="2800" dirty="0">
                <a:cs typeface="Calibri" panose="020F0502020204030204" pitchFamily="34" charset="0"/>
              </a:rPr>
              <a:t>Focused on getting users through the work zone safely</a:t>
            </a:r>
          </a:p>
          <a:p>
            <a:pPr lvl="1">
              <a:lnSpc>
                <a:spcPct val="90000"/>
              </a:lnSpc>
              <a:buFont typeface="Wingdings" pitchFamily="2" charset="2"/>
              <a:buNone/>
            </a:pPr>
            <a:endParaRPr lang="en-US" altLang="en-US" sz="2800" dirty="0">
              <a:cs typeface="Calibri" panose="020F0502020204030204" pitchFamily="34" charset="0"/>
            </a:endParaRPr>
          </a:p>
          <a:p>
            <a:pPr marL="0" indent="0">
              <a:buNone/>
            </a:pPr>
            <a:endParaRPr lang="en-US" dirty="0">
              <a:cs typeface="Calibri" panose="020F0502020204030204" pitchFamily="34" charset="0"/>
            </a:endParaRPr>
          </a:p>
        </p:txBody>
      </p:sp>
    </p:spTree>
    <p:extLst>
      <p:ext uri="{BB962C8B-B14F-4D97-AF65-F5344CB8AC3E}">
        <p14:creationId xmlns:p14="http://schemas.microsoft.com/office/powerpoint/2010/main" val="63431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154" y="314848"/>
            <a:ext cx="8229600" cy="659859"/>
          </a:xfrm>
        </p:spPr>
        <p:txBody>
          <a:bodyPr/>
          <a:lstStyle/>
          <a:p>
            <a:r>
              <a:rPr lang="en-US" dirty="0"/>
              <a:t>Why is a TMP Needed?</a:t>
            </a:r>
          </a:p>
        </p:txBody>
      </p:sp>
      <p:sp>
        <p:nvSpPr>
          <p:cNvPr id="3" name="Content Placeholder 2"/>
          <p:cNvSpPr>
            <a:spLocks noGrp="1"/>
          </p:cNvSpPr>
          <p:nvPr>
            <p:ph idx="1"/>
          </p:nvPr>
        </p:nvSpPr>
        <p:spPr>
          <a:xfrm>
            <a:off x="304153" y="1311215"/>
            <a:ext cx="8529295" cy="4589253"/>
          </a:xfrm>
        </p:spPr>
        <p:txBody>
          <a:bodyPr>
            <a:normAutofit/>
          </a:bodyPr>
          <a:lstStyle/>
          <a:p>
            <a:r>
              <a:rPr lang="en-US" sz="2800" dirty="0">
                <a:cs typeface="Calibri" panose="020F0502020204030204" pitchFamily="34" charset="0"/>
              </a:rPr>
              <a:t>Work zone management is increasingly complex: </a:t>
            </a:r>
          </a:p>
          <a:p>
            <a:pPr lvl="1"/>
            <a:r>
              <a:rPr lang="en-US" sz="2800" dirty="0">
                <a:cs typeface="Calibri" panose="020F0502020204030204" pitchFamily="34" charset="0"/>
              </a:rPr>
              <a:t>Increasing traffic volumes use the same roads that agencies must maintain and rehabilitate </a:t>
            </a:r>
          </a:p>
          <a:p>
            <a:pPr lvl="1"/>
            <a:r>
              <a:rPr lang="en-US" sz="2800" dirty="0">
                <a:cs typeface="Calibri" panose="020F0502020204030204" pitchFamily="34" charset="0"/>
              </a:rPr>
              <a:t>Requires traffic management efforts beyond Temporary Traffic Control (TTC) Plans </a:t>
            </a:r>
          </a:p>
          <a:p>
            <a:r>
              <a:rPr lang="en-US" sz="2800" dirty="0">
                <a:cs typeface="Calibri" panose="020F0502020204030204" pitchFamily="34" charset="0"/>
              </a:rPr>
              <a:t>TMP provides a comprehensive approach to managing work zone impacts: </a:t>
            </a:r>
          </a:p>
          <a:p>
            <a:pPr lvl="1"/>
            <a:r>
              <a:rPr lang="en-US" sz="2800" dirty="0">
                <a:cs typeface="Calibri" panose="020F0502020204030204" pitchFamily="34" charset="0"/>
              </a:rPr>
              <a:t>Safety </a:t>
            </a:r>
          </a:p>
          <a:p>
            <a:pPr lvl="1"/>
            <a:r>
              <a:rPr lang="en-US" sz="2800" dirty="0">
                <a:cs typeface="Calibri" panose="020F0502020204030204" pitchFamily="34" charset="0"/>
              </a:rPr>
              <a:t>Mobility </a:t>
            </a:r>
          </a:p>
          <a:p>
            <a:pPr marL="0" indent="0">
              <a:buNone/>
            </a:pPr>
            <a:endParaRPr lang="en-US" sz="2800" dirty="0">
              <a:cs typeface="Calibri" panose="020F0502020204030204" pitchFamily="34" charset="0"/>
            </a:endParaRPr>
          </a:p>
        </p:txBody>
      </p:sp>
    </p:spTree>
    <p:extLst>
      <p:ext uri="{BB962C8B-B14F-4D97-AF65-F5344CB8AC3E}">
        <p14:creationId xmlns:p14="http://schemas.microsoft.com/office/powerpoint/2010/main" val="3264540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TMP Benefits</a:t>
            </a:r>
          </a:p>
        </p:txBody>
      </p:sp>
      <p:sp>
        <p:nvSpPr>
          <p:cNvPr id="3" name="Content Placeholder 2"/>
          <p:cNvSpPr>
            <a:spLocks noGrp="1"/>
          </p:cNvSpPr>
          <p:nvPr>
            <p:ph idx="1"/>
          </p:nvPr>
        </p:nvSpPr>
        <p:spPr/>
        <p:txBody>
          <a:bodyPr>
            <a:normAutofit lnSpcReduction="10000"/>
          </a:bodyPr>
          <a:lstStyle/>
          <a:p>
            <a:r>
              <a:rPr lang="en-US" sz="2800" dirty="0">
                <a:cs typeface="Calibri" panose="020F0502020204030204" pitchFamily="34" charset="0"/>
              </a:rPr>
              <a:t>Increases work zone safety for workers</a:t>
            </a:r>
          </a:p>
          <a:p>
            <a:r>
              <a:rPr lang="en-US" sz="2800" dirty="0">
                <a:cs typeface="Calibri" panose="020F0502020204030204" pitchFamily="34" charset="0"/>
              </a:rPr>
              <a:t>Improves road user mobility and safety </a:t>
            </a:r>
          </a:p>
          <a:p>
            <a:r>
              <a:rPr lang="en-US" sz="2800" dirty="0">
                <a:cs typeface="Calibri" panose="020F0502020204030204" pitchFamily="34" charset="0"/>
              </a:rPr>
              <a:t>More efficient/effective construction phasing, staging</a:t>
            </a:r>
          </a:p>
          <a:p>
            <a:r>
              <a:rPr lang="en-US" sz="2800" dirty="0">
                <a:cs typeface="Calibri" panose="020F0502020204030204" pitchFamily="34" charset="0"/>
              </a:rPr>
              <a:t>Improves public awareness and minimizes complaints</a:t>
            </a:r>
          </a:p>
          <a:p>
            <a:r>
              <a:rPr lang="en-US" sz="2800" dirty="0">
                <a:cs typeface="Calibri" panose="020F0502020204030204" pitchFamily="34" charset="0"/>
              </a:rPr>
              <a:t>Minimizes overall access impacts</a:t>
            </a:r>
          </a:p>
          <a:p>
            <a:r>
              <a:rPr lang="en-US" sz="2800" dirty="0">
                <a:cs typeface="Calibri" panose="020F0502020204030204" pitchFamily="34" charset="0"/>
              </a:rPr>
              <a:t>Improves intra- and inter-agency coordination </a:t>
            </a:r>
          </a:p>
          <a:p>
            <a:r>
              <a:rPr lang="en-US" sz="2800" dirty="0">
                <a:cs typeface="Calibri" panose="020F0502020204030204" pitchFamily="34" charset="0"/>
              </a:rPr>
              <a:t>Designates roles, responsibilities, and actions</a:t>
            </a:r>
          </a:p>
          <a:p>
            <a:endParaRPr lang="en-US" sz="2800" dirty="0">
              <a:cs typeface="Calibri" panose="020F0502020204030204" pitchFamily="34" charset="0"/>
            </a:endParaRPr>
          </a:p>
        </p:txBody>
      </p:sp>
    </p:spTree>
    <p:extLst>
      <p:ext uri="{BB962C8B-B14F-4D97-AF65-F5344CB8AC3E}">
        <p14:creationId xmlns:p14="http://schemas.microsoft.com/office/powerpoint/2010/main" val="3322339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TMP Benefits: Caltrans Example </a:t>
            </a:r>
          </a:p>
        </p:txBody>
      </p:sp>
      <p:sp>
        <p:nvSpPr>
          <p:cNvPr id="3" name="Content Placeholder 2"/>
          <p:cNvSpPr>
            <a:spLocks noGrp="1"/>
          </p:cNvSpPr>
          <p:nvPr>
            <p:ph idx="1"/>
          </p:nvPr>
        </p:nvSpPr>
        <p:spPr>
          <a:xfrm>
            <a:off x="128016" y="1298448"/>
            <a:ext cx="5596128" cy="4754880"/>
          </a:xfrm>
        </p:spPr>
        <p:txBody>
          <a:bodyPr>
            <a:normAutofit fontScale="92500" lnSpcReduction="10000"/>
          </a:bodyPr>
          <a:lstStyle/>
          <a:p>
            <a:r>
              <a:rPr lang="en-US" altLang="en-US" sz="3000" dirty="0"/>
              <a:t>On the I-10 Long-Life Pavement Project, the TMP is credited with reducing:</a:t>
            </a:r>
          </a:p>
          <a:p>
            <a:pPr lvl="1"/>
            <a:r>
              <a:rPr lang="en-US" altLang="en-US" sz="3000" dirty="0"/>
              <a:t>Traffic demand by an estimated 57%</a:t>
            </a:r>
          </a:p>
          <a:p>
            <a:pPr lvl="1"/>
            <a:r>
              <a:rPr lang="en-US" altLang="en-US" sz="3000" dirty="0"/>
              <a:t>Queue lengths to 2 miles from the originally projected 44 miles </a:t>
            </a:r>
          </a:p>
          <a:p>
            <a:pPr lvl="1"/>
            <a:r>
              <a:rPr lang="en-US" altLang="en-US" sz="3000" dirty="0"/>
              <a:t>Delays from an estimated 1 million to 16,000 total vehicle-hours of delay </a:t>
            </a:r>
          </a:p>
          <a:p>
            <a:pPr marL="0" indent="0">
              <a:buNone/>
            </a:pPr>
            <a:endParaRPr lang="en-US" sz="2800" dirty="0"/>
          </a:p>
        </p:txBody>
      </p:sp>
    </p:spTree>
    <p:extLst>
      <p:ext uri="{BB962C8B-B14F-4D97-AF65-F5344CB8AC3E}">
        <p14:creationId xmlns:p14="http://schemas.microsoft.com/office/powerpoint/2010/main" val="849671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14848"/>
            <a:ext cx="8229600" cy="659859"/>
          </a:xfrm>
        </p:spPr>
        <p:txBody>
          <a:bodyPr/>
          <a:lstStyle/>
          <a:p>
            <a:r>
              <a:rPr lang="en-US" dirty="0"/>
              <a:t>Significant Projects’ Rule Definition</a:t>
            </a:r>
          </a:p>
        </p:txBody>
      </p:sp>
      <p:sp>
        <p:nvSpPr>
          <p:cNvPr id="3" name="Content Placeholder 2"/>
          <p:cNvSpPr>
            <a:spLocks noGrp="1"/>
          </p:cNvSpPr>
          <p:nvPr>
            <p:ph idx="1"/>
          </p:nvPr>
        </p:nvSpPr>
        <p:spPr>
          <a:xfrm>
            <a:off x="450458" y="1207009"/>
            <a:ext cx="5291974" cy="4532610"/>
          </a:xfrm>
        </p:spPr>
        <p:txBody>
          <a:bodyPr/>
          <a:lstStyle/>
          <a:p>
            <a:pPr>
              <a:spcBef>
                <a:spcPts val="0"/>
              </a:spcBef>
            </a:pPr>
            <a:r>
              <a:rPr lang="en-US" dirty="0">
                <a:cs typeface="Calibri" panose="020F0502020204030204" pitchFamily="34" charset="0"/>
              </a:rPr>
              <a:t>Projects that, alone or in combination with other concurrent projects nearby,  have </a:t>
            </a:r>
            <a:r>
              <a:rPr lang="en-US" altLang="en-US" dirty="0"/>
              <a:t>“sustained WZ impacts greater than what is considered tolerable based on State policy and/or engineering judgment…”</a:t>
            </a:r>
          </a:p>
          <a:p>
            <a:pPr>
              <a:spcBef>
                <a:spcPts val="0"/>
              </a:spcBef>
            </a:pPr>
            <a:r>
              <a:rPr lang="en-US" dirty="0">
                <a:cs typeface="Calibri" panose="020F0502020204030204" pitchFamily="34" charset="0"/>
              </a:rPr>
              <a:t>Lane closure greater than three days.</a:t>
            </a:r>
          </a:p>
          <a:p>
            <a:pPr marL="0" indent="0">
              <a:buNone/>
            </a:pPr>
            <a:endParaRPr lang="en-US" sz="2800" dirty="0">
              <a:cs typeface="Calibri" panose="020F0502020204030204" pitchFamily="34" charset="0"/>
            </a:endParaRPr>
          </a:p>
        </p:txBody>
      </p:sp>
      <p:pic>
        <p:nvPicPr>
          <p:cNvPr id="4" name="Picture 3" descr="Cars on the highway with a line of orange and white drums channelizing">
            <a:extLst>
              <a:ext uri="{FF2B5EF4-FFF2-40B4-BE49-F238E27FC236}">
                <a16:creationId xmlns:a16="http://schemas.microsoft.com/office/drawing/2014/main" id="{73C2FA89-3B6D-4120-BB5C-73C1ECD07136}"/>
              </a:ext>
            </a:extLst>
          </p:cNvPr>
          <p:cNvPicPr>
            <a:picLocks noChangeAspect="1"/>
          </p:cNvPicPr>
          <p:nvPr/>
        </p:nvPicPr>
        <p:blipFill>
          <a:blip r:embed="rId3"/>
          <a:stretch>
            <a:fillRect/>
          </a:stretch>
        </p:blipFill>
        <p:spPr>
          <a:xfrm>
            <a:off x="5632058" y="1928812"/>
            <a:ext cx="3048000" cy="3000375"/>
          </a:xfrm>
          <a:prstGeom prst="rect">
            <a:avLst/>
          </a:prstGeom>
        </p:spPr>
      </p:pic>
      <p:sp>
        <p:nvSpPr>
          <p:cNvPr id="5" name="Google Shape;74;p1">
            <a:extLst>
              <a:ext uri="{FF2B5EF4-FFF2-40B4-BE49-F238E27FC236}">
                <a16:creationId xmlns:a16="http://schemas.microsoft.com/office/drawing/2014/main" id="{53FA0631-4D82-E442-7918-3DA204B8043D}"/>
              </a:ext>
            </a:extLst>
          </p:cNvPr>
          <p:cNvSpPr/>
          <p:nvPr/>
        </p:nvSpPr>
        <p:spPr>
          <a:xfrm>
            <a:off x="7672551" y="4965131"/>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06461045"/>
      </p:ext>
    </p:extLst>
  </p:cSld>
  <p:clrMapOvr>
    <a:masterClrMapping/>
  </p:clrMapOvr>
</p:sld>
</file>

<file path=ppt/theme/theme1.xml><?xml version="1.0" encoding="utf-8"?>
<a:theme xmlns:a="http://schemas.openxmlformats.org/drawingml/2006/main" name="ATSSA Theme">
  <a:themeElements>
    <a:clrScheme name="Custom ATSSA">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00ACA1"/>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TSSA Theme 2">
  <a:themeElements>
    <a:clrScheme name="Custom ATSSA dark">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BFBFBF"/>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197968BC-DFBC-4C6E-9014-FB409801F1F5}"/>
</file>

<file path=customXml/itemProps2.xml><?xml version="1.0" encoding="utf-8"?>
<ds:datastoreItem xmlns:ds="http://schemas.openxmlformats.org/officeDocument/2006/customXml" ds:itemID="{9376F99C-FD37-454D-A870-9D0786C6A3B1}"/>
</file>

<file path=customXml/itemProps3.xml><?xml version="1.0" encoding="utf-8"?>
<ds:datastoreItem xmlns:ds="http://schemas.openxmlformats.org/officeDocument/2006/customXml" ds:itemID="{5453E8BA-D346-464D-81FE-19401CF08A2D}"/>
</file>

<file path=docProps/app.xml><?xml version="1.0" encoding="utf-8"?>
<Properties xmlns="http://schemas.openxmlformats.org/officeDocument/2006/extended-properties" xmlns:vt="http://schemas.openxmlformats.org/officeDocument/2006/docPropsVTypes">
  <TotalTime>4395</TotalTime>
  <Words>7754</Words>
  <Application>Microsoft Office PowerPoint</Application>
  <PresentationFormat>On-screen Show (4:3)</PresentationFormat>
  <Paragraphs>515</Paragraphs>
  <Slides>36</Slides>
  <Notes>36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36</vt:i4>
      </vt:variant>
    </vt:vector>
  </HeadingPairs>
  <TitlesOfParts>
    <vt:vector size="45" baseType="lpstr">
      <vt:lpstr>Arial</vt:lpstr>
      <vt:lpstr>Arial Narrow</vt:lpstr>
      <vt:lpstr>Calibri</vt:lpstr>
      <vt:lpstr>Courier New</vt:lpstr>
      <vt:lpstr>Garamond</vt:lpstr>
      <vt:lpstr>Times New Roman</vt:lpstr>
      <vt:lpstr>Wingdings</vt:lpstr>
      <vt:lpstr>ATSSA Theme</vt:lpstr>
      <vt:lpstr>ATSSA Theme 2</vt:lpstr>
      <vt:lpstr>Developing and Implementing Transportation Management Plans</vt:lpstr>
      <vt:lpstr>TMPs: The Basics</vt:lpstr>
      <vt:lpstr>What is a TMP?</vt:lpstr>
      <vt:lpstr>What is a TMP? (2 of 2)</vt:lpstr>
      <vt:lpstr>TMP v. TTCP – What’s the Difference?</vt:lpstr>
      <vt:lpstr>Why is a TMP Needed?</vt:lpstr>
      <vt:lpstr>TMP Benefits</vt:lpstr>
      <vt:lpstr>TMP Benefits: Caltrans Example </vt:lpstr>
      <vt:lpstr>Significant Projects’ Rule Definition</vt:lpstr>
      <vt:lpstr>The Rule defines significant projects, however…</vt:lpstr>
      <vt:lpstr>State Examples of Significant Project Criteria: Kentucky</vt:lpstr>
      <vt:lpstr>State Examples of  Significant Project Criteria: Illinois</vt:lpstr>
      <vt:lpstr>State Examples of  Significant Project Criteria: Illinois (cont.)</vt:lpstr>
      <vt:lpstr>State Examples of  Significant Project Criteria: Michigan</vt:lpstr>
      <vt:lpstr>States’ Significant Project Criteria</vt:lpstr>
      <vt:lpstr>TMPs and Significant Projects</vt:lpstr>
      <vt:lpstr>When to Develop a TMP</vt:lpstr>
      <vt:lpstr>Who Develops, Approves and Implements a TMP?</vt:lpstr>
      <vt:lpstr>PowerPoint Presentation</vt:lpstr>
      <vt:lpstr>TMP Development Process: Construction and Performance Monitoring </vt:lpstr>
      <vt:lpstr>What Format does the TMP Take?</vt:lpstr>
      <vt:lpstr>Sample TMP Outline</vt:lpstr>
      <vt:lpstr>Sample TMP Outline (cont.)</vt:lpstr>
      <vt:lpstr>TMP and State Processes</vt:lpstr>
      <vt:lpstr>Virginia TMP Processes</vt:lpstr>
      <vt:lpstr>Maryland TMP Development</vt:lpstr>
      <vt:lpstr>Maryland TMP Development (2 of 2)</vt:lpstr>
      <vt:lpstr>Missouri DOT TMP Strategy Database</vt:lpstr>
      <vt:lpstr>Missouri DOT TMP Strategies Database</vt:lpstr>
      <vt:lpstr>Illinois TMP Component  Checklist </vt:lpstr>
      <vt:lpstr>Illinois TMP Component  Checklist (cont.)</vt:lpstr>
      <vt:lpstr>FHWA TMP Templates</vt:lpstr>
      <vt:lpstr>TMP Implementation Costs</vt:lpstr>
      <vt:lpstr>Paying for TMP Implementation</vt:lpstr>
      <vt:lpstr>In summary, TMPs: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Talis Berg</dc:creator>
  <cp:lastModifiedBy>Tim Luttrell</cp:lastModifiedBy>
  <cp:revision>258</cp:revision>
  <cp:lastPrinted>2015-09-22T17:03:07Z</cp:lastPrinted>
  <dcterms:created xsi:type="dcterms:W3CDTF">2015-09-01T12:37:10Z</dcterms:created>
  <dcterms:modified xsi:type="dcterms:W3CDTF">2025-04-09T14:42:17Z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